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s/slide1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7.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slideMasters/slideMaster2.xml" ContentType="application/vnd.openxmlformats-officedocument.presentationml.slideMaster+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3"/>
  </p:notesMasterIdLst>
  <p:handoutMasterIdLst>
    <p:handoutMasterId r:id="rId24"/>
  </p:handoutMasterIdLst>
  <p:sldIdLst>
    <p:sldId id="259" r:id="rId3"/>
    <p:sldId id="347" r:id="rId4"/>
    <p:sldId id="348" r:id="rId5"/>
    <p:sldId id="360" r:id="rId6"/>
    <p:sldId id="336" r:id="rId7"/>
    <p:sldId id="353" r:id="rId8"/>
    <p:sldId id="346" r:id="rId9"/>
    <p:sldId id="261" r:id="rId10"/>
    <p:sldId id="358" r:id="rId11"/>
    <p:sldId id="344" r:id="rId12"/>
    <p:sldId id="349" r:id="rId13"/>
    <p:sldId id="350" r:id="rId14"/>
    <p:sldId id="351" r:id="rId15"/>
    <p:sldId id="352" r:id="rId16"/>
    <p:sldId id="354" r:id="rId17"/>
    <p:sldId id="359" r:id="rId18"/>
    <p:sldId id="355" r:id="rId19"/>
    <p:sldId id="356" r:id="rId20"/>
    <p:sldId id="357" r:id="rId21"/>
    <p:sldId id="278"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A1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74354" autoAdjust="0"/>
  </p:normalViewPr>
  <p:slideViewPr>
    <p:cSldViewPr>
      <p:cViewPr varScale="1">
        <p:scale>
          <a:sx n="50" d="100"/>
          <a:sy n="50" d="100"/>
        </p:scale>
        <p:origin x="1842" y="48"/>
      </p:cViewPr>
      <p:guideLst>
        <p:guide orient="horz" pos="2160"/>
        <p:guide pos="2880"/>
      </p:guideLst>
    </p:cSldViewPr>
  </p:slideViewPr>
  <p:notesTextViewPr>
    <p:cViewPr>
      <p:scale>
        <a:sx n="3" d="2"/>
        <a:sy n="3" d="2"/>
      </p:scale>
      <p:origin x="0" y="0"/>
    </p:cViewPr>
  </p:notesTextViewPr>
  <p:sorterViewPr>
    <p:cViewPr>
      <p:scale>
        <a:sx n="140" d="100"/>
        <a:sy n="140" d="100"/>
      </p:scale>
      <p:origin x="0" y="-1740"/>
    </p:cViewPr>
  </p:sorterViewPr>
  <p:notesViewPr>
    <p:cSldViewPr>
      <p:cViewPr varScale="1">
        <p:scale>
          <a:sx n="86" d="100"/>
          <a:sy n="86" d="100"/>
        </p:scale>
        <p:origin x="-304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33" Type="http://schemas.openxmlformats.org/officeDocument/2006/relationships/customXml" Target="../customXml/item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32"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openxmlformats.org/officeDocument/2006/relationships/customXml" Target="../customXml/item1.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5" tIns="46573" rIns="93145" bIns="46573"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45" tIns="46573" rIns="93145" bIns="46573" rtlCol="0"/>
          <a:lstStyle>
            <a:lvl1pPr algn="r">
              <a:defRPr sz="1200"/>
            </a:lvl1pPr>
          </a:lstStyle>
          <a:p>
            <a:fld id="{9D82307A-1623-4DF7-9CFB-11A921421DCB}" type="datetimeFigureOut">
              <a:rPr lang="en-US" smtClean="0"/>
              <a:t>03/27/2018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45" tIns="46573" rIns="93145" bIns="4657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45" tIns="46573" rIns="93145" bIns="46573" rtlCol="0" anchor="b"/>
          <a:lstStyle>
            <a:lvl1pPr algn="r">
              <a:defRPr sz="1200"/>
            </a:lvl1pPr>
          </a:lstStyle>
          <a:p>
            <a:fld id="{4E984429-6953-47F0-B1AA-9E2FC093DF79}" type="slidenum">
              <a:rPr lang="en-US" smtClean="0"/>
              <a:t>‹#›</a:t>
            </a:fld>
            <a:endParaRPr lang="en-US" dirty="0"/>
          </a:p>
        </p:txBody>
      </p:sp>
    </p:spTree>
    <p:extLst>
      <p:ext uri="{BB962C8B-B14F-4D97-AF65-F5344CB8AC3E}">
        <p14:creationId xmlns:p14="http://schemas.microsoft.com/office/powerpoint/2010/main" val="2143181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8475" cy="466725"/>
          </a:xfrm>
          <a:prstGeom prst="rect">
            <a:avLst/>
          </a:prstGeom>
        </p:spPr>
        <p:txBody>
          <a:bodyPr vert="horz" lIns="91413" tIns="45706" rIns="91413" bIns="45706" rtlCol="0"/>
          <a:lstStyle>
            <a:lvl1pPr algn="l">
              <a:defRPr sz="1200"/>
            </a:lvl1pPr>
          </a:lstStyle>
          <a:p>
            <a:endParaRPr lang="en-US" dirty="0"/>
          </a:p>
        </p:txBody>
      </p:sp>
      <p:sp>
        <p:nvSpPr>
          <p:cNvPr id="3" name="Date Placeholder 2"/>
          <p:cNvSpPr>
            <a:spLocks noGrp="1"/>
          </p:cNvSpPr>
          <p:nvPr>
            <p:ph type="dt" idx="1"/>
          </p:nvPr>
        </p:nvSpPr>
        <p:spPr>
          <a:xfrm>
            <a:off x="3970340" y="2"/>
            <a:ext cx="3038475" cy="466725"/>
          </a:xfrm>
          <a:prstGeom prst="rect">
            <a:avLst/>
          </a:prstGeom>
        </p:spPr>
        <p:txBody>
          <a:bodyPr vert="horz" lIns="91413" tIns="45706" rIns="91413" bIns="45706" rtlCol="0"/>
          <a:lstStyle>
            <a:lvl1pPr algn="r">
              <a:defRPr sz="1200"/>
            </a:lvl1pPr>
          </a:lstStyle>
          <a:p>
            <a:fld id="{F048CACB-9B98-4874-B9AB-AED0FC2FF276}" type="datetimeFigureOut">
              <a:rPr lang="en-US" smtClean="0"/>
              <a:t>03/27/2018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13" tIns="45706" rIns="91413" bIns="45706" rtlCol="0" anchor="ctr"/>
          <a:lstStyle/>
          <a:p>
            <a:endParaRPr lang="en-US" dirty="0"/>
          </a:p>
        </p:txBody>
      </p:sp>
      <p:sp>
        <p:nvSpPr>
          <p:cNvPr id="5" name="Notes Placeholder 4"/>
          <p:cNvSpPr>
            <a:spLocks noGrp="1"/>
          </p:cNvSpPr>
          <p:nvPr>
            <p:ph type="body" sz="quarter" idx="3"/>
          </p:nvPr>
        </p:nvSpPr>
        <p:spPr>
          <a:xfrm>
            <a:off x="701677" y="4473575"/>
            <a:ext cx="5607050" cy="3660775"/>
          </a:xfrm>
          <a:prstGeom prst="rect">
            <a:avLst/>
          </a:prstGeom>
        </p:spPr>
        <p:txBody>
          <a:bodyPr vert="horz" lIns="91413" tIns="45706" rIns="91413" bIns="4570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677"/>
            <a:ext cx="3038475" cy="466725"/>
          </a:xfrm>
          <a:prstGeom prst="rect">
            <a:avLst/>
          </a:prstGeom>
        </p:spPr>
        <p:txBody>
          <a:bodyPr vert="horz" lIns="91413" tIns="45706" rIns="91413" bIns="4570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40" y="8829677"/>
            <a:ext cx="3038475" cy="466725"/>
          </a:xfrm>
          <a:prstGeom prst="rect">
            <a:avLst/>
          </a:prstGeom>
        </p:spPr>
        <p:txBody>
          <a:bodyPr vert="horz" lIns="91413" tIns="45706" rIns="91413" bIns="45706" rtlCol="0" anchor="b"/>
          <a:lstStyle>
            <a:lvl1pPr algn="r">
              <a:defRPr sz="1200"/>
            </a:lvl1pPr>
          </a:lstStyle>
          <a:p>
            <a:fld id="{4A3950D9-5D83-4DCF-8682-17CF5B672DA8}" type="slidenum">
              <a:rPr lang="en-US" smtClean="0"/>
              <a:t>‹#›</a:t>
            </a:fld>
            <a:endParaRPr lang="en-US" dirty="0"/>
          </a:p>
        </p:txBody>
      </p:sp>
    </p:spTree>
    <p:extLst>
      <p:ext uri="{BB962C8B-B14F-4D97-AF65-F5344CB8AC3E}">
        <p14:creationId xmlns:p14="http://schemas.microsoft.com/office/powerpoint/2010/main" val="2938019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3950D9-5D83-4DCF-8682-17CF5B672DA8}" type="slidenum">
              <a:rPr lang="en-US" smtClean="0"/>
              <a:t>1</a:t>
            </a:fld>
            <a:endParaRPr lang="en-US" dirty="0"/>
          </a:p>
        </p:txBody>
      </p:sp>
    </p:spTree>
    <p:extLst>
      <p:ext uri="{BB962C8B-B14F-4D97-AF65-F5344CB8AC3E}">
        <p14:creationId xmlns:p14="http://schemas.microsoft.com/office/powerpoint/2010/main" val="1251008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3950D9-5D83-4DCF-8682-17CF5B672DA8}" type="slidenum">
              <a:rPr lang="en-US" smtClean="0"/>
              <a:t>10</a:t>
            </a:fld>
            <a:endParaRPr lang="en-US" dirty="0"/>
          </a:p>
        </p:txBody>
      </p:sp>
    </p:spTree>
    <p:extLst>
      <p:ext uri="{BB962C8B-B14F-4D97-AF65-F5344CB8AC3E}">
        <p14:creationId xmlns:p14="http://schemas.microsoft.com/office/powerpoint/2010/main" val="3762880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3950D9-5D83-4DCF-8682-17CF5B672DA8}" type="slidenum">
              <a:rPr lang="en-US" smtClean="0"/>
              <a:t>11</a:t>
            </a:fld>
            <a:endParaRPr lang="en-US" dirty="0"/>
          </a:p>
        </p:txBody>
      </p:sp>
    </p:spTree>
    <p:extLst>
      <p:ext uri="{BB962C8B-B14F-4D97-AF65-F5344CB8AC3E}">
        <p14:creationId xmlns:p14="http://schemas.microsoft.com/office/powerpoint/2010/main" val="2207241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Introduce disc diagram, fits some/all of the following bullets throughout</a:t>
            </a:r>
          </a:p>
          <a:p>
            <a:pPr marL="220348" indent="-220348">
              <a:buAutoNum type="arabicPeriod"/>
            </a:pPr>
            <a:r>
              <a:rPr lang="en-US" dirty="0"/>
              <a:t>The model is built off an understanding and acknowledgement of behavior change science</a:t>
            </a:r>
          </a:p>
          <a:p>
            <a:pPr marL="220348" indent="-220348">
              <a:buAutoNum type="arabicPeriod"/>
            </a:pPr>
            <a:r>
              <a:rPr lang="en-US" dirty="0"/>
              <a:t>We have moved beyond the information-deficit model to deliver in which people take action based on new information</a:t>
            </a:r>
          </a:p>
          <a:p>
            <a:pPr marL="220348" indent="-220348">
              <a:buAutoNum type="arabicPeriod"/>
            </a:pPr>
            <a:r>
              <a:rPr lang="en-US" dirty="0"/>
              <a:t>Most people need additional steps beyond awareness to reach our desired action</a:t>
            </a:r>
          </a:p>
          <a:p>
            <a:pPr marL="220348" indent="-220348" defTabSz="881390">
              <a:buFontTx/>
              <a:buAutoNum type="arabicPeriod"/>
              <a:defRPr/>
            </a:pPr>
            <a:r>
              <a:rPr lang="en-US" dirty="0"/>
              <a:t>Professional forestry community deserves credit for all the necessary work between awareness and significant action</a:t>
            </a:r>
          </a:p>
          <a:p>
            <a:endParaRPr lang="en-US" dirty="0"/>
          </a:p>
        </p:txBody>
      </p:sp>
      <p:sp>
        <p:nvSpPr>
          <p:cNvPr id="4" name="Slide Number Placeholder 3"/>
          <p:cNvSpPr>
            <a:spLocks noGrp="1"/>
          </p:cNvSpPr>
          <p:nvPr>
            <p:ph type="sldNum" sz="quarter" idx="10"/>
          </p:nvPr>
        </p:nvSpPr>
        <p:spPr/>
        <p:txBody>
          <a:bodyPr/>
          <a:lstStyle/>
          <a:p>
            <a:fld id="{4A3950D9-5D83-4DCF-8682-17CF5B672DA8}" type="slidenum">
              <a:rPr lang="en-US" smtClean="0"/>
              <a:t>12</a:t>
            </a:fld>
            <a:endParaRPr lang="en-US" dirty="0"/>
          </a:p>
        </p:txBody>
      </p:sp>
    </p:spTree>
    <p:extLst>
      <p:ext uri="{BB962C8B-B14F-4D97-AF65-F5344CB8AC3E}">
        <p14:creationId xmlns:p14="http://schemas.microsoft.com/office/powerpoint/2010/main" val="181491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a:p>
            <a:pPr marL="220348" indent="-220348">
              <a:buAutoNum type="arabicPeriod"/>
            </a:pPr>
            <a:r>
              <a:rPr lang="en-US" dirty="0"/>
              <a:t>Laid our work against what we need to do to change landowner behavior</a:t>
            </a:r>
          </a:p>
          <a:p>
            <a:pPr marL="661043" lvl="1" indent="-220348">
              <a:buAutoNum type="arabicPeriod"/>
            </a:pPr>
            <a:r>
              <a:rPr lang="en-US" dirty="0"/>
              <a:t>We have interventions that fills these needs, but how well are they connected in time and space? </a:t>
            </a:r>
          </a:p>
          <a:p>
            <a:pPr marL="220348" indent="-220348">
              <a:buAutoNum type="arabicPeriod"/>
            </a:pPr>
            <a:r>
              <a:rPr lang="en-US" dirty="0"/>
              <a:t>Understand what our interventions are accomplishing</a:t>
            </a:r>
          </a:p>
          <a:p>
            <a:pPr marL="220348" indent="-220348">
              <a:buAutoNum type="arabicPeriod"/>
            </a:pPr>
            <a:r>
              <a:rPr lang="en-US" dirty="0"/>
              <a:t>Better yet, how is one intervention connected to the next that intentionally moves that landowner closer to action</a:t>
            </a:r>
          </a:p>
          <a:p>
            <a:pPr marL="220348" indent="-220348">
              <a:buAutoNum type="arabicPeriod"/>
            </a:pPr>
            <a:r>
              <a:rPr lang="en-US" dirty="0"/>
              <a:t>It does take time, so we need to be patient as landowners get comfortable making decisions</a:t>
            </a:r>
          </a:p>
          <a:p>
            <a:pPr marL="220348" indent="-220348" defTabSz="881390">
              <a:buFontTx/>
              <a:buAutoNum type="arabicPeriod"/>
              <a:defRPr/>
            </a:pPr>
            <a:r>
              <a:rPr lang="en-US" dirty="0"/>
              <a:t>Not everyone is going to make it to the end, which is why we need to actively welcome more people into the funnel.</a:t>
            </a:r>
          </a:p>
          <a:p>
            <a:endParaRPr lang="en-US" dirty="0"/>
          </a:p>
        </p:txBody>
      </p:sp>
      <p:sp>
        <p:nvSpPr>
          <p:cNvPr id="4" name="Slide Number Placeholder 3"/>
          <p:cNvSpPr>
            <a:spLocks noGrp="1"/>
          </p:cNvSpPr>
          <p:nvPr>
            <p:ph type="sldNum" sz="quarter" idx="10"/>
          </p:nvPr>
        </p:nvSpPr>
        <p:spPr/>
        <p:txBody>
          <a:bodyPr/>
          <a:lstStyle/>
          <a:p>
            <a:fld id="{4A3950D9-5D83-4DCF-8682-17CF5B672DA8}" type="slidenum">
              <a:rPr lang="en-US" smtClean="0"/>
              <a:t>13</a:t>
            </a:fld>
            <a:endParaRPr lang="en-US" dirty="0"/>
          </a:p>
        </p:txBody>
      </p:sp>
    </p:spTree>
    <p:extLst>
      <p:ext uri="{BB962C8B-B14F-4D97-AF65-F5344CB8AC3E}">
        <p14:creationId xmlns:p14="http://schemas.microsoft.com/office/powerpoint/2010/main" val="956949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0348" indent="-220348">
              <a:buFont typeface="+mj-lt"/>
              <a:buAutoNum type="arabicPeriod"/>
            </a:pPr>
            <a:r>
              <a:rPr lang="en-US" dirty="0">
                <a:effectLst/>
              </a:rPr>
              <a:t>How do we communicate about these</a:t>
            </a:r>
            <a:r>
              <a:rPr lang="en-US" baseline="0" dirty="0">
                <a:effectLst/>
              </a:rPr>
              <a:t> various activities among the forestry community? </a:t>
            </a:r>
          </a:p>
          <a:p>
            <a:pPr marL="220348" indent="-220348">
              <a:buFont typeface="+mj-lt"/>
              <a:buAutoNum type="arabicPeriod"/>
            </a:pPr>
            <a:r>
              <a:rPr lang="en-US" dirty="0"/>
              <a:t>Identified Acquisition, Cultivation and Implementation, Evaluation and Tracking as the four major bodies of work. </a:t>
            </a:r>
          </a:p>
          <a:p>
            <a:pPr marL="661043" lvl="1" indent="-220348">
              <a:buFont typeface="+mj-lt"/>
              <a:buAutoNum type="arabicPeriod"/>
            </a:pPr>
            <a:r>
              <a:rPr lang="en-US" dirty="0"/>
              <a:t>Acquisition – who is actively pursuing new contacts? </a:t>
            </a:r>
          </a:p>
          <a:p>
            <a:pPr marL="661043" lvl="1" indent="-220348">
              <a:buFont typeface="+mj-lt"/>
              <a:buAutoNum type="arabicPeriod"/>
            </a:pPr>
            <a:r>
              <a:rPr lang="en-US" dirty="0"/>
              <a:t>Cultivation – who is providing on-going engagement that is foundational to action?</a:t>
            </a:r>
          </a:p>
          <a:p>
            <a:pPr marL="1101738" lvl="2" indent="-220348">
              <a:buFont typeface="+mj-lt"/>
              <a:buAutoNum type="arabicPeriod"/>
            </a:pPr>
            <a:r>
              <a:rPr lang="en-US" dirty="0"/>
              <a:t>Technical expertise</a:t>
            </a:r>
          </a:p>
          <a:p>
            <a:pPr marL="1101738" lvl="2" indent="-220348">
              <a:buFont typeface="+mj-lt"/>
              <a:buAutoNum type="arabicPeriod"/>
            </a:pPr>
            <a:r>
              <a:rPr lang="en-US" dirty="0"/>
              <a:t>Financial assistance for non-commercial practices in preparation for commercial practices</a:t>
            </a:r>
          </a:p>
          <a:p>
            <a:pPr marL="661043" lvl="1" indent="-220348" defTabSz="881390">
              <a:buFont typeface="+mj-lt"/>
              <a:buAutoNum type="arabicPeriod"/>
              <a:defRPr/>
            </a:pPr>
            <a:r>
              <a:rPr lang="en-US" dirty="0"/>
              <a:t>Implementation – how are we referring and preparing landowners to be successful with industry. Private sector consultants, loggers and industries are available and ready to assist with on the ground management and sustainable use of critical raw materials.</a:t>
            </a:r>
          </a:p>
          <a:p>
            <a:pPr marL="661043" lvl="1" indent="-220348" defTabSz="881390">
              <a:buFont typeface="+mj-lt"/>
              <a:buAutoNum type="arabicPeriod"/>
              <a:defRPr/>
            </a:pPr>
            <a:r>
              <a:rPr lang="en-US" dirty="0"/>
              <a:t>Evaluation and Tracking – Metrics, accountability, capture lessons learned, customer-driven </a:t>
            </a:r>
            <a:r>
              <a:rPr lang="en-US" baseline="0" dirty="0">
                <a:effectLst/>
              </a:rPr>
              <a:t> </a:t>
            </a:r>
            <a:endParaRPr lang="en-US" dirty="0">
              <a:effectLst/>
            </a:endParaRPr>
          </a:p>
          <a:p>
            <a:pPr marL="220348" indent="-220348" defTabSz="881390">
              <a:buFontTx/>
              <a:buAutoNum type="arabicPeriod"/>
              <a:defRPr/>
            </a:pPr>
            <a:r>
              <a:rPr lang="en-US" dirty="0"/>
              <a:t>Forestry community begins to see how they are knitted together</a:t>
            </a:r>
          </a:p>
          <a:p>
            <a:pPr marL="661043" lvl="1" indent="-220348" defTabSz="881390">
              <a:buFontTx/>
              <a:buAutoNum type="arabicPeriod"/>
              <a:defRPr/>
            </a:pPr>
            <a:r>
              <a:rPr lang="en-US" dirty="0"/>
              <a:t>Education and promotion - non-profits, associations,  </a:t>
            </a:r>
          </a:p>
          <a:p>
            <a:pPr marL="661043" lvl="1" indent="-220348" defTabSz="881390">
              <a:buFontTx/>
              <a:buAutoNum type="arabicPeriod"/>
              <a:defRPr/>
            </a:pPr>
            <a:r>
              <a:rPr lang="en-US" dirty="0"/>
              <a:t>Public sector – technical expertise, education, financial assistance can complete non-commercial work to prepare forests for commercial operations</a:t>
            </a:r>
          </a:p>
          <a:p>
            <a:pPr marL="661043" lvl="1" indent="-220348" defTabSz="881390">
              <a:buFontTx/>
              <a:buAutoNum type="arabicPeriod"/>
              <a:defRPr/>
            </a:pPr>
            <a:r>
              <a:rPr lang="en-US" dirty="0"/>
              <a:t>Private industry – commercial activities </a:t>
            </a:r>
          </a:p>
          <a:p>
            <a:pPr marL="661043" lvl="1" indent="-220348" defTabSz="881390">
              <a:buFontTx/>
              <a:buAutoNum type="arabicPeriod"/>
              <a:defRPr/>
            </a:pPr>
            <a:r>
              <a:rPr lang="en-US" dirty="0"/>
              <a:t>Openness to evaluation </a:t>
            </a:r>
          </a:p>
          <a:p>
            <a:endParaRPr lang="en-US" dirty="0"/>
          </a:p>
        </p:txBody>
      </p:sp>
      <p:sp>
        <p:nvSpPr>
          <p:cNvPr id="4" name="Slide Number Placeholder 3"/>
          <p:cNvSpPr>
            <a:spLocks noGrp="1"/>
          </p:cNvSpPr>
          <p:nvPr>
            <p:ph type="sldNum" sz="quarter" idx="10"/>
          </p:nvPr>
        </p:nvSpPr>
        <p:spPr/>
        <p:txBody>
          <a:bodyPr/>
          <a:lstStyle/>
          <a:p>
            <a:fld id="{4A3950D9-5D83-4DCF-8682-17CF5B672DA8}" type="slidenum">
              <a:rPr lang="en-US" smtClean="0"/>
              <a:t>14</a:t>
            </a:fld>
            <a:endParaRPr lang="en-US" dirty="0"/>
          </a:p>
        </p:txBody>
      </p:sp>
    </p:spTree>
    <p:extLst>
      <p:ext uri="{BB962C8B-B14F-4D97-AF65-F5344CB8AC3E}">
        <p14:creationId xmlns:p14="http://schemas.microsoft.com/office/powerpoint/2010/main" val="799118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We further divided the major bodies of work into outcomes and strategies to make them more actionable. </a:t>
            </a:r>
          </a:p>
          <a:p>
            <a:pPr marL="220348" indent="-220348" defTabSz="881390">
              <a:buFont typeface="+mj-lt"/>
              <a:buAutoNum type="arabicPeriod"/>
              <a:defRPr/>
            </a:pPr>
            <a:r>
              <a:rPr lang="en-US" b="1" dirty="0"/>
              <a:t>Active pursuit </a:t>
            </a:r>
            <a:r>
              <a:rPr lang="en-US" dirty="0"/>
              <a:t>– Identifying a target audience of unengaged woodland owners and seeking that audiences attention – that is a worthy outcome</a:t>
            </a:r>
          </a:p>
          <a:p>
            <a:pPr marL="220348" indent="-220348" defTabSz="881390">
              <a:buFont typeface="+mj-lt"/>
              <a:buAutoNum type="arabicPeriod"/>
              <a:defRPr/>
            </a:pPr>
            <a:r>
              <a:rPr lang="en-US" b="1" dirty="0"/>
              <a:t>They raised their hand </a:t>
            </a:r>
            <a:r>
              <a:rPr lang="en-US" dirty="0"/>
              <a:t>– they just gave a permission to engage – they are receptive</a:t>
            </a:r>
          </a:p>
          <a:p>
            <a:pPr defTabSz="881390">
              <a:defRPr/>
            </a:pPr>
            <a:endParaRPr lang="en-US" dirty="0"/>
          </a:p>
          <a:p>
            <a:pPr defTabSz="881390">
              <a:defRPr/>
            </a:pPr>
            <a:r>
              <a:rPr lang="en-US" dirty="0"/>
              <a:t>In this work and pervious outreach trials DNR Division of Forestry identified gaps in their staff capacity – I give them credit for acknowledging the gap and filling it. Diane Anderson was recently hired as the Private Forestry Outreach Specialist for the Division. </a:t>
            </a:r>
          </a:p>
          <a:p>
            <a:endParaRPr lang="en-US" dirty="0"/>
          </a:p>
        </p:txBody>
      </p:sp>
      <p:sp>
        <p:nvSpPr>
          <p:cNvPr id="4" name="Slide Number Placeholder 3"/>
          <p:cNvSpPr>
            <a:spLocks noGrp="1"/>
          </p:cNvSpPr>
          <p:nvPr>
            <p:ph type="sldNum" sz="quarter" idx="10"/>
          </p:nvPr>
        </p:nvSpPr>
        <p:spPr/>
        <p:txBody>
          <a:bodyPr/>
          <a:lstStyle/>
          <a:p>
            <a:fld id="{4A3950D9-5D83-4DCF-8682-17CF5B672DA8}" type="slidenum">
              <a:rPr lang="en-US" smtClean="0"/>
              <a:t>15</a:t>
            </a:fld>
            <a:endParaRPr lang="en-US" dirty="0"/>
          </a:p>
        </p:txBody>
      </p:sp>
    </p:spTree>
    <p:extLst>
      <p:ext uri="{BB962C8B-B14F-4D97-AF65-F5344CB8AC3E}">
        <p14:creationId xmlns:p14="http://schemas.microsoft.com/office/powerpoint/2010/main" val="50301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3950D9-5D83-4DCF-8682-17CF5B672DA8}" type="slidenum">
              <a:rPr lang="en-US" smtClean="0"/>
              <a:t>16</a:t>
            </a:fld>
            <a:endParaRPr lang="en-US" dirty="0"/>
          </a:p>
        </p:txBody>
      </p:sp>
    </p:spTree>
    <p:extLst>
      <p:ext uri="{BB962C8B-B14F-4D97-AF65-F5344CB8AC3E}">
        <p14:creationId xmlns:p14="http://schemas.microsoft.com/office/powerpoint/2010/main" val="2599900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3950D9-5D83-4DCF-8682-17CF5B672DA8}" type="slidenum">
              <a:rPr lang="en-US" smtClean="0"/>
              <a:t>17</a:t>
            </a:fld>
            <a:endParaRPr lang="en-US" dirty="0"/>
          </a:p>
        </p:txBody>
      </p:sp>
    </p:spTree>
    <p:extLst>
      <p:ext uri="{BB962C8B-B14F-4D97-AF65-F5344CB8AC3E}">
        <p14:creationId xmlns:p14="http://schemas.microsoft.com/office/powerpoint/2010/main" val="4103167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3950D9-5D83-4DCF-8682-17CF5B672DA8}" type="slidenum">
              <a:rPr lang="en-US" smtClean="0"/>
              <a:t>18</a:t>
            </a:fld>
            <a:endParaRPr lang="en-US" dirty="0"/>
          </a:p>
        </p:txBody>
      </p:sp>
    </p:spTree>
    <p:extLst>
      <p:ext uri="{BB962C8B-B14F-4D97-AF65-F5344CB8AC3E}">
        <p14:creationId xmlns:p14="http://schemas.microsoft.com/office/powerpoint/2010/main" val="2195151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3950D9-5D83-4DCF-8682-17CF5B672DA8}" type="slidenum">
              <a:rPr lang="en-US" smtClean="0"/>
              <a:t>19</a:t>
            </a:fld>
            <a:endParaRPr lang="en-US" dirty="0"/>
          </a:p>
        </p:txBody>
      </p:sp>
    </p:spTree>
    <p:extLst>
      <p:ext uri="{BB962C8B-B14F-4D97-AF65-F5344CB8AC3E}">
        <p14:creationId xmlns:p14="http://schemas.microsoft.com/office/powerpoint/2010/main" val="400590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3950D9-5D83-4DCF-8682-17CF5B672DA8}" type="slidenum">
              <a:rPr lang="en-US" smtClean="0"/>
              <a:t>2</a:t>
            </a:fld>
            <a:endParaRPr lang="en-US" dirty="0"/>
          </a:p>
        </p:txBody>
      </p:sp>
    </p:spTree>
    <p:extLst>
      <p:ext uri="{BB962C8B-B14F-4D97-AF65-F5344CB8AC3E}">
        <p14:creationId xmlns:p14="http://schemas.microsoft.com/office/powerpoint/2010/main" val="526274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3950D9-5D83-4DCF-8682-17CF5B672DA8}" type="slidenum">
              <a:rPr lang="en-US" smtClean="0"/>
              <a:t>20</a:t>
            </a:fld>
            <a:endParaRPr lang="en-US" dirty="0"/>
          </a:p>
        </p:txBody>
      </p:sp>
    </p:spTree>
    <p:extLst>
      <p:ext uri="{BB962C8B-B14F-4D97-AF65-F5344CB8AC3E}">
        <p14:creationId xmlns:p14="http://schemas.microsoft.com/office/powerpoint/2010/main" val="1858131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3950D9-5D83-4DCF-8682-17CF5B672DA8}" type="slidenum">
              <a:rPr lang="en-US" smtClean="0"/>
              <a:t>3</a:t>
            </a:fld>
            <a:endParaRPr lang="en-US" dirty="0"/>
          </a:p>
        </p:txBody>
      </p:sp>
    </p:spTree>
    <p:extLst>
      <p:ext uri="{BB962C8B-B14F-4D97-AF65-F5344CB8AC3E}">
        <p14:creationId xmlns:p14="http://schemas.microsoft.com/office/powerpoint/2010/main" val="1400737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3950D9-5D83-4DCF-8682-17CF5B672DA8}" type="slidenum">
              <a:rPr lang="en-US" smtClean="0"/>
              <a:t>4</a:t>
            </a:fld>
            <a:endParaRPr lang="en-US" dirty="0"/>
          </a:p>
        </p:txBody>
      </p:sp>
    </p:spTree>
    <p:extLst>
      <p:ext uri="{BB962C8B-B14F-4D97-AF65-F5344CB8AC3E}">
        <p14:creationId xmlns:p14="http://schemas.microsoft.com/office/powerpoint/2010/main" val="3509627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3950D9-5D83-4DCF-8682-17CF5B672DA8}" type="slidenum">
              <a:rPr lang="en-US" smtClean="0"/>
              <a:t>5</a:t>
            </a:fld>
            <a:endParaRPr lang="en-US" dirty="0"/>
          </a:p>
        </p:txBody>
      </p:sp>
    </p:spTree>
    <p:extLst>
      <p:ext uri="{BB962C8B-B14F-4D97-AF65-F5344CB8AC3E}">
        <p14:creationId xmlns:p14="http://schemas.microsoft.com/office/powerpoint/2010/main" val="1340811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3950D9-5D83-4DCF-8682-17CF5B672DA8}" type="slidenum">
              <a:rPr lang="en-US" smtClean="0"/>
              <a:t>6</a:t>
            </a:fld>
            <a:endParaRPr lang="en-US" dirty="0"/>
          </a:p>
        </p:txBody>
      </p:sp>
    </p:spTree>
    <p:extLst>
      <p:ext uri="{BB962C8B-B14F-4D97-AF65-F5344CB8AC3E}">
        <p14:creationId xmlns:p14="http://schemas.microsoft.com/office/powerpoint/2010/main" val="1759990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3950D9-5D83-4DCF-8682-17CF5B672DA8}" type="slidenum">
              <a:rPr lang="en-US" smtClean="0"/>
              <a:t>7</a:t>
            </a:fld>
            <a:endParaRPr lang="en-US" dirty="0"/>
          </a:p>
        </p:txBody>
      </p:sp>
    </p:spTree>
    <p:extLst>
      <p:ext uri="{BB962C8B-B14F-4D97-AF65-F5344CB8AC3E}">
        <p14:creationId xmlns:p14="http://schemas.microsoft.com/office/powerpoint/2010/main" val="358558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3950D9-5D83-4DCF-8682-17CF5B672DA8}" type="slidenum">
              <a:rPr lang="en-US" smtClean="0"/>
              <a:t>8</a:t>
            </a:fld>
            <a:endParaRPr lang="en-US" dirty="0"/>
          </a:p>
        </p:txBody>
      </p:sp>
    </p:spTree>
    <p:extLst>
      <p:ext uri="{BB962C8B-B14F-4D97-AF65-F5344CB8AC3E}">
        <p14:creationId xmlns:p14="http://schemas.microsoft.com/office/powerpoint/2010/main" val="730331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3950D9-5D83-4DCF-8682-17CF5B672DA8}" type="slidenum">
              <a:rPr lang="en-US" smtClean="0"/>
              <a:t>9</a:t>
            </a:fld>
            <a:endParaRPr lang="en-US" dirty="0"/>
          </a:p>
        </p:txBody>
      </p:sp>
    </p:spTree>
    <p:extLst>
      <p:ext uri="{BB962C8B-B14F-4D97-AF65-F5344CB8AC3E}">
        <p14:creationId xmlns:p14="http://schemas.microsoft.com/office/powerpoint/2010/main" val="1513006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686D12BA-0561-422E-AF4F-AE132F5E05FC}" type="datetimeFigureOut">
              <a:rPr lang="en-US" smtClean="0">
                <a:solidFill>
                  <a:prstClr val="black">
                    <a:lumMod val="65000"/>
                    <a:lumOff val="35000"/>
                  </a:prstClr>
                </a:solidFill>
              </a:rPr>
              <a:pPr/>
              <a:t>03/27/2018</a:t>
            </a:fld>
            <a:endParaRPr lang="en-US" dirty="0">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3BA37B99-0980-4269-856E-F9B95DEBE074}"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dirty="0">
              <a:solidFill>
                <a:prstClr val="black">
                  <a:lumMod val="65000"/>
                  <a:lumOff val="35000"/>
                </a:prstClr>
              </a:solidFill>
            </a:endParaRPr>
          </a:p>
        </p:txBody>
      </p:sp>
    </p:spTree>
    <p:extLst>
      <p:ext uri="{BB962C8B-B14F-4D97-AF65-F5344CB8AC3E}">
        <p14:creationId xmlns:p14="http://schemas.microsoft.com/office/powerpoint/2010/main" val="1299845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6D12BA-0561-422E-AF4F-AE132F5E05FC}" type="datetimeFigureOut">
              <a:rPr lang="en-US" smtClean="0">
                <a:solidFill>
                  <a:prstClr val="black">
                    <a:lumMod val="65000"/>
                    <a:lumOff val="35000"/>
                  </a:prstClr>
                </a:solidFill>
              </a:rPr>
              <a:pPr/>
              <a:t>03/27/2018</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BA37B99-0980-4269-856E-F9B95DEBE074}"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389647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6D12BA-0561-422E-AF4F-AE132F5E05FC}" type="datetimeFigureOut">
              <a:rPr lang="en-US" smtClean="0">
                <a:solidFill>
                  <a:prstClr val="black">
                    <a:lumMod val="65000"/>
                    <a:lumOff val="35000"/>
                  </a:prstClr>
                </a:solidFill>
              </a:rPr>
              <a:pPr/>
              <a:t>03/27/2018</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BA37B99-0980-4269-856E-F9B95DEBE074}"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840143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686D12BA-0561-422E-AF4F-AE132F5E05FC}" type="datetimeFigureOut">
              <a:rPr lang="en-US" smtClean="0">
                <a:solidFill>
                  <a:prstClr val="black">
                    <a:lumMod val="65000"/>
                    <a:lumOff val="35000"/>
                  </a:prstClr>
                </a:solidFill>
              </a:rPr>
              <a:pPr/>
              <a:t>03/27/2018</a:t>
            </a:fld>
            <a:endParaRPr lang="en-US" dirty="0">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3BA37B99-0980-4269-856E-F9B95DEBE074}"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dirty="0">
              <a:solidFill>
                <a:prstClr val="black">
                  <a:lumMod val="65000"/>
                  <a:lumOff val="35000"/>
                </a:prstClr>
              </a:solidFill>
            </a:endParaRPr>
          </a:p>
        </p:txBody>
      </p:sp>
    </p:spTree>
    <p:extLst>
      <p:ext uri="{BB962C8B-B14F-4D97-AF65-F5344CB8AC3E}">
        <p14:creationId xmlns:p14="http://schemas.microsoft.com/office/powerpoint/2010/main" val="4091986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6D12BA-0561-422E-AF4F-AE132F5E05FC}" type="datetimeFigureOut">
              <a:rPr lang="en-US" smtClean="0">
                <a:solidFill>
                  <a:prstClr val="black">
                    <a:lumMod val="65000"/>
                    <a:lumOff val="35000"/>
                  </a:prstClr>
                </a:solidFill>
              </a:rPr>
              <a:pPr/>
              <a:t>03/27/2018</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BA37B99-0980-4269-856E-F9B95DEBE074}"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516094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6D12BA-0561-422E-AF4F-AE132F5E05FC}" type="datetimeFigureOut">
              <a:rPr lang="en-US" smtClean="0">
                <a:solidFill>
                  <a:prstClr val="black">
                    <a:lumMod val="65000"/>
                    <a:lumOff val="35000"/>
                  </a:prstClr>
                </a:solidFill>
              </a:rPr>
              <a:pPr/>
              <a:t>03/27/2018</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BA37B99-0980-4269-856E-F9B95DEBE074}"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4160063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6D12BA-0561-422E-AF4F-AE132F5E05FC}" type="datetimeFigureOut">
              <a:rPr lang="en-US" smtClean="0">
                <a:solidFill>
                  <a:prstClr val="black">
                    <a:lumMod val="65000"/>
                    <a:lumOff val="35000"/>
                  </a:prstClr>
                </a:solidFill>
              </a:rPr>
              <a:pPr/>
              <a:t>03/27/2018</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BA37B99-0980-4269-856E-F9B95DEBE074}"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9470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686D12BA-0561-422E-AF4F-AE132F5E05FC}" type="datetimeFigureOut">
              <a:rPr lang="en-US" smtClean="0">
                <a:solidFill>
                  <a:prstClr val="black">
                    <a:lumMod val="65000"/>
                    <a:lumOff val="35000"/>
                  </a:prstClr>
                </a:solidFill>
              </a:rPr>
              <a:pPr/>
              <a:t>03/27/2018</a:t>
            </a:fld>
            <a:endParaRPr lang="en-US"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3BA37B99-0980-4269-856E-F9B95DEBE074}"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41539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6D12BA-0561-422E-AF4F-AE132F5E05FC}" type="datetimeFigureOut">
              <a:rPr lang="en-US" smtClean="0">
                <a:solidFill>
                  <a:prstClr val="black">
                    <a:lumMod val="65000"/>
                    <a:lumOff val="35000"/>
                  </a:prstClr>
                </a:solidFill>
              </a:rPr>
              <a:pPr/>
              <a:t>03/27/2018</a:t>
            </a:fld>
            <a:endParaRPr lang="en-US"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3BA37B99-0980-4269-856E-F9B95DEBE074}"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459334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6D12BA-0561-422E-AF4F-AE132F5E05FC}" type="datetimeFigureOut">
              <a:rPr lang="en-US" smtClean="0">
                <a:solidFill>
                  <a:prstClr val="black">
                    <a:lumMod val="65000"/>
                    <a:lumOff val="35000"/>
                  </a:prstClr>
                </a:solidFill>
              </a:rPr>
              <a:pPr/>
              <a:t>03/27/2018</a:t>
            </a:fld>
            <a:endParaRPr lang="en-US"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3BA37B99-0980-4269-856E-F9B95DEBE074}"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925840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6D12BA-0561-422E-AF4F-AE132F5E05FC}" type="datetimeFigureOut">
              <a:rPr lang="en-US" smtClean="0">
                <a:solidFill>
                  <a:prstClr val="black">
                    <a:lumMod val="65000"/>
                    <a:lumOff val="35000"/>
                  </a:prstClr>
                </a:solidFill>
              </a:rPr>
              <a:pPr/>
              <a:t>03/27/2018</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BA37B99-0980-4269-856E-F9B95DEBE074}"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288947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6D12BA-0561-422E-AF4F-AE132F5E05FC}" type="datetimeFigureOut">
              <a:rPr lang="en-US" smtClean="0">
                <a:solidFill>
                  <a:prstClr val="black">
                    <a:lumMod val="65000"/>
                    <a:lumOff val="35000"/>
                  </a:prstClr>
                </a:solidFill>
              </a:rPr>
              <a:pPr/>
              <a:t>03/27/2018</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BA37B99-0980-4269-856E-F9B95DEBE074}"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6220472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6D12BA-0561-422E-AF4F-AE132F5E05FC}" type="datetimeFigureOut">
              <a:rPr lang="en-US" smtClean="0">
                <a:solidFill>
                  <a:prstClr val="black">
                    <a:lumMod val="65000"/>
                    <a:lumOff val="35000"/>
                  </a:prstClr>
                </a:solidFill>
              </a:rPr>
              <a:pPr/>
              <a:t>03/27/2018</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BA37B99-0980-4269-856E-F9B95DEBE074}"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025001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6D12BA-0561-422E-AF4F-AE132F5E05FC}" type="datetimeFigureOut">
              <a:rPr lang="en-US" smtClean="0">
                <a:solidFill>
                  <a:prstClr val="black">
                    <a:lumMod val="65000"/>
                    <a:lumOff val="35000"/>
                  </a:prstClr>
                </a:solidFill>
              </a:rPr>
              <a:pPr/>
              <a:t>03/27/2018</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BA37B99-0980-4269-856E-F9B95DEBE074}"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002406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6D12BA-0561-422E-AF4F-AE132F5E05FC}" type="datetimeFigureOut">
              <a:rPr lang="en-US" smtClean="0">
                <a:solidFill>
                  <a:prstClr val="black">
                    <a:lumMod val="65000"/>
                    <a:lumOff val="35000"/>
                  </a:prstClr>
                </a:solidFill>
              </a:rPr>
              <a:pPr/>
              <a:t>03/27/2018</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BA37B99-0980-4269-856E-F9B95DEBE074}"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729338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6D12BA-0561-422E-AF4F-AE132F5E05FC}" type="datetimeFigureOut">
              <a:rPr lang="en-US" smtClean="0">
                <a:solidFill>
                  <a:prstClr val="black">
                    <a:lumMod val="65000"/>
                    <a:lumOff val="35000"/>
                  </a:prstClr>
                </a:solidFill>
              </a:rPr>
              <a:pPr/>
              <a:t>03/27/2018</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BA37B99-0980-4269-856E-F9B95DEBE074}"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217846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6D12BA-0561-422E-AF4F-AE132F5E05FC}" type="datetimeFigureOut">
              <a:rPr lang="en-US" smtClean="0">
                <a:solidFill>
                  <a:prstClr val="black">
                    <a:lumMod val="65000"/>
                    <a:lumOff val="35000"/>
                  </a:prstClr>
                </a:solidFill>
              </a:rPr>
              <a:pPr/>
              <a:t>03/27/2018</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BA37B99-0980-4269-856E-F9B95DEBE074}"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404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686D12BA-0561-422E-AF4F-AE132F5E05FC}" type="datetimeFigureOut">
              <a:rPr lang="en-US" smtClean="0">
                <a:solidFill>
                  <a:prstClr val="black">
                    <a:lumMod val="65000"/>
                    <a:lumOff val="35000"/>
                  </a:prstClr>
                </a:solidFill>
              </a:rPr>
              <a:pPr/>
              <a:t>03/27/2018</a:t>
            </a:fld>
            <a:endParaRPr lang="en-US"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3BA37B99-0980-4269-856E-F9B95DEBE074}"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6008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6D12BA-0561-422E-AF4F-AE132F5E05FC}" type="datetimeFigureOut">
              <a:rPr lang="en-US" smtClean="0">
                <a:solidFill>
                  <a:prstClr val="black">
                    <a:lumMod val="65000"/>
                    <a:lumOff val="35000"/>
                  </a:prstClr>
                </a:solidFill>
              </a:rPr>
              <a:pPr/>
              <a:t>03/27/2018</a:t>
            </a:fld>
            <a:endParaRPr lang="en-US"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3BA37B99-0980-4269-856E-F9B95DEBE074}"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9490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6D12BA-0561-422E-AF4F-AE132F5E05FC}" type="datetimeFigureOut">
              <a:rPr lang="en-US" smtClean="0">
                <a:solidFill>
                  <a:prstClr val="black">
                    <a:lumMod val="65000"/>
                    <a:lumOff val="35000"/>
                  </a:prstClr>
                </a:solidFill>
              </a:rPr>
              <a:pPr/>
              <a:t>03/27/2018</a:t>
            </a:fld>
            <a:endParaRPr lang="en-US"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3BA37B99-0980-4269-856E-F9B95DEBE074}"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803439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6D12BA-0561-422E-AF4F-AE132F5E05FC}" type="datetimeFigureOut">
              <a:rPr lang="en-US" smtClean="0">
                <a:solidFill>
                  <a:prstClr val="black">
                    <a:lumMod val="65000"/>
                    <a:lumOff val="35000"/>
                  </a:prstClr>
                </a:solidFill>
              </a:rPr>
              <a:pPr/>
              <a:t>03/27/2018</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BA37B99-0980-4269-856E-F9B95DEBE074}"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539773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6D12BA-0561-422E-AF4F-AE132F5E05FC}" type="datetimeFigureOut">
              <a:rPr lang="en-US" smtClean="0">
                <a:solidFill>
                  <a:prstClr val="black">
                    <a:lumMod val="65000"/>
                    <a:lumOff val="35000"/>
                  </a:prstClr>
                </a:solidFill>
              </a:rPr>
              <a:pPr/>
              <a:t>03/27/2018</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BA37B99-0980-4269-856E-F9B95DEBE074}"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178841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686D12BA-0561-422E-AF4F-AE132F5E05FC}" type="datetimeFigureOut">
              <a:rPr lang="en-US" smtClean="0">
                <a:solidFill>
                  <a:prstClr val="black">
                    <a:lumMod val="65000"/>
                    <a:lumOff val="35000"/>
                  </a:prstClr>
                </a:solidFill>
              </a:rPr>
              <a:pPr/>
              <a:t>03/27/2018</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3BA37B99-0980-4269-856E-F9B95DEBE074}"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744380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686D12BA-0561-422E-AF4F-AE132F5E05FC}" type="datetimeFigureOut">
              <a:rPr lang="en-US" smtClean="0">
                <a:solidFill>
                  <a:prstClr val="black">
                    <a:lumMod val="65000"/>
                    <a:lumOff val="35000"/>
                  </a:prstClr>
                </a:solidFill>
              </a:rPr>
              <a:pPr/>
              <a:t>03/27/2018</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3BA37B99-0980-4269-856E-F9B95DEBE074}"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8816377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7.sv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sv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7.emf"/><Relationship Id="rId5" Type="http://schemas.openxmlformats.org/officeDocument/2006/relationships/package" Target="../embeddings/Microsoft_Word_Document.docx"/><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p:cNvPicPr>
          <p:nvPr/>
        </p:nvPicPr>
        <p:blipFill>
          <a:blip r:embed="rId3">
            <a:extLst>
              <a:ext uri="{BEBA8EAE-BF5A-486C-A8C5-ECC9F3942E4B}">
                <a14:imgProps xmlns:a14="http://schemas.microsoft.com/office/drawing/2010/main">
                  <a14:imgLayer r:embed="rId4">
                    <a14:imgEffect>
                      <a14:saturation sat="65000"/>
                    </a14:imgEffect>
                  </a14:imgLayer>
                </a14:imgProps>
              </a:ext>
              <a:ext uri="{28A0092B-C50C-407E-A947-70E740481C1C}">
                <a14:useLocalDpi xmlns:a14="http://schemas.microsoft.com/office/drawing/2010/main" val="0"/>
              </a:ext>
            </a:extLst>
          </a:blip>
          <a:srcRect/>
          <a:stretch>
            <a:fillRect/>
          </a:stretch>
        </p:blipFill>
        <p:spPr bwMode="auto">
          <a:xfrm>
            <a:off x="0" y="0"/>
            <a:ext cx="9144000" cy="687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81000"/>
            <a:ext cx="7772400" cy="4038600"/>
          </a:xfrm>
          <a:solidFill>
            <a:schemeClr val="bg1">
              <a:lumMod val="85000"/>
              <a:alpha val="75000"/>
            </a:schemeClr>
          </a:solidFill>
        </p:spPr>
        <p:txBody>
          <a:bodyPr anchor="ctr"/>
          <a:lstStyle/>
          <a:p>
            <a:r>
              <a:rPr lang="en-US" sz="4800" dirty="0"/>
              <a:t>Wisconsin Private Forestry Advisory Committee</a:t>
            </a:r>
            <a:br>
              <a:rPr lang="en-US" sz="4800" dirty="0"/>
            </a:br>
            <a:br>
              <a:rPr lang="en-US" sz="2800" dirty="0"/>
            </a:br>
            <a:r>
              <a:rPr lang="en-US" sz="4800" dirty="0"/>
              <a:t>Recommendations for NIPF Landowner Engagement</a:t>
            </a:r>
          </a:p>
        </p:txBody>
      </p:sp>
      <p:sp>
        <p:nvSpPr>
          <p:cNvPr id="7" name="Title 1"/>
          <p:cNvSpPr txBox="1">
            <a:spLocks/>
          </p:cNvSpPr>
          <p:nvPr/>
        </p:nvSpPr>
        <p:spPr>
          <a:xfrm>
            <a:off x="5905500" y="5638800"/>
            <a:ext cx="2552700" cy="718761"/>
          </a:xfrm>
          <a:prstGeom prst="rect">
            <a:avLst/>
          </a:prstGeom>
          <a:solidFill>
            <a:schemeClr val="bg1">
              <a:lumMod val="85000"/>
              <a:alpha val="75000"/>
            </a:schemeClr>
          </a:solidFill>
        </p:spPr>
        <p:txBody>
          <a:bodyPr vert="horz" lIns="91440" tIns="45720" rIns="91440" bIns="45720" rtlCol="0" anchor="ctr">
            <a:no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2000" dirty="0"/>
              <a:t>Council on Forestry</a:t>
            </a:r>
          </a:p>
          <a:p>
            <a:r>
              <a:rPr lang="en-US" sz="2000" dirty="0"/>
              <a:t>March 28, 2018</a:t>
            </a:r>
          </a:p>
        </p:txBody>
      </p:sp>
    </p:spTree>
    <p:extLst>
      <p:ext uri="{BB962C8B-B14F-4D97-AF65-F5344CB8AC3E}">
        <p14:creationId xmlns:p14="http://schemas.microsoft.com/office/powerpoint/2010/main" val="4169215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l="27170" r="31908"/>
          <a:stretch>
            <a:fillRect/>
          </a:stretch>
        </p:blipFill>
        <p:spPr bwMode="auto">
          <a:xfrm>
            <a:off x="0" y="0"/>
            <a:ext cx="2105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2362200" y="-15766"/>
            <a:ext cx="6705600" cy="1066800"/>
          </a:xfrm>
        </p:spPr>
        <p:txBody>
          <a:bodyPr/>
          <a:lstStyle/>
          <a:p>
            <a:pPr algn="l"/>
            <a:r>
              <a:rPr lang="en-US" sz="3800" dirty="0"/>
              <a:t>Public Agency Collaboration</a:t>
            </a:r>
          </a:p>
        </p:txBody>
      </p:sp>
      <p:sp>
        <p:nvSpPr>
          <p:cNvPr id="6" name="Content Placeholder 5">
            <a:extLst>
              <a:ext uri="{FF2B5EF4-FFF2-40B4-BE49-F238E27FC236}">
                <a16:creationId xmlns:a16="http://schemas.microsoft.com/office/drawing/2014/main" id="{E27F6476-0E5A-4FF5-BECE-9493FB38E4D9}"/>
              </a:ext>
            </a:extLst>
          </p:cNvPr>
          <p:cNvSpPr>
            <a:spLocks noGrp="1"/>
          </p:cNvSpPr>
          <p:nvPr>
            <p:ph idx="1"/>
          </p:nvPr>
        </p:nvSpPr>
        <p:spPr>
          <a:xfrm>
            <a:off x="2362200" y="1371600"/>
            <a:ext cx="6324600" cy="5105400"/>
          </a:xfrm>
        </p:spPr>
        <p:txBody>
          <a:bodyPr>
            <a:normAutofit/>
          </a:bodyPr>
          <a:lstStyle/>
          <a:p>
            <a:pPr marL="0" lvl="0" indent="0" algn="ctr">
              <a:buNone/>
            </a:pPr>
            <a:r>
              <a:rPr lang="en-US" sz="2600" dirty="0">
                <a:solidFill>
                  <a:schemeClr val="tx1"/>
                </a:solidFill>
              </a:rPr>
              <a:t>Encourage Wisconsin Department of Natural Resources (WDNR) Division of Forestry and University of Wisconsin-Extension (UWEXT) to explore opportunities to align their public resources to achieve this goal.</a:t>
            </a:r>
          </a:p>
          <a:p>
            <a:pPr marL="0" lvl="0" indent="0">
              <a:buNone/>
            </a:pPr>
            <a:endParaRPr lang="en-US" dirty="0">
              <a:solidFill>
                <a:schemeClr val="tx1"/>
              </a:solidFill>
            </a:endParaRPr>
          </a:p>
        </p:txBody>
      </p:sp>
      <p:pic>
        <p:nvPicPr>
          <p:cNvPr id="8" name="Graphic 7" descr="Handshake">
            <a:extLst>
              <a:ext uri="{FF2B5EF4-FFF2-40B4-BE49-F238E27FC236}">
                <a16:creationId xmlns:a16="http://schemas.microsoft.com/office/drawing/2014/main" id="{4A3575CA-90C5-4ED1-8D45-7FAEEFFE71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91100" y="4191000"/>
            <a:ext cx="1447800" cy="1447800"/>
          </a:xfrm>
          <a:prstGeom prst="rect">
            <a:avLst/>
          </a:prstGeom>
        </p:spPr>
      </p:pic>
    </p:spTree>
    <p:extLst>
      <p:ext uri="{BB962C8B-B14F-4D97-AF65-F5344CB8AC3E}">
        <p14:creationId xmlns:p14="http://schemas.microsoft.com/office/powerpoint/2010/main" val="2768091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l="27170" r="31908"/>
          <a:stretch>
            <a:fillRect/>
          </a:stretch>
        </p:blipFill>
        <p:spPr bwMode="auto">
          <a:xfrm>
            <a:off x="0" y="0"/>
            <a:ext cx="2105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2362200" y="-15766"/>
            <a:ext cx="6705600" cy="1066800"/>
          </a:xfrm>
        </p:spPr>
        <p:txBody>
          <a:bodyPr/>
          <a:lstStyle/>
          <a:p>
            <a:pPr algn="l"/>
            <a:r>
              <a:rPr lang="en-US" sz="3200" dirty="0"/>
              <a:t>Forestry Community Contribution</a:t>
            </a:r>
          </a:p>
        </p:txBody>
      </p:sp>
      <p:sp>
        <p:nvSpPr>
          <p:cNvPr id="6" name="Content Placeholder 5">
            <a:extLst>
              <a:ext uri="{FF2B5EF4-FFF2-40B4-BE49-F238E27FC236}">
                <a16:creationId xmlns:a16="http://schemas.microsoft.com/office/drawing/2014/main" id="{E27F6476-0E5A-4FF5-BECE-9493FB38E4D9}"/>
              </a:ext>
            </a:extLst>
          </p:cNvPr>
          <p:cNvSpPr>
            <a:spLocks noGrp="1"/>
          </p:cNvSpPr>
          <p:nvPr>
            <p:ph idx="1"/>
          </p:nvPr>
        </p:nvSpPr>
        <p:spPr>
          <a:xfrm>
            <a:off x="2362200" y="1371600"/>
            <a:ext cx="6324600" cy="5105400"/>
          </a:xfrm>
        </p:spPr>
        <p:txBody>
          <a:bodyPr>
            <a:normAutofit/>
          </a:bodyPr>
          <a:lstStyle/>
          <a:p>
            <a:pPr marL="0" indent="0" algn="ctr">
              <a:buNone/>
            </a:pPr>
            <a:r>
              <a:rPr lang="en-US" sz="2600" dirty="0">
                <a:solidFill>
                  <a:schemeClr val="tx1"/>
                </a:solidFill>
              </a:rPr>
              <a:t>Encourage all stakeholders in the Wisconsin forestry community to adopt and embrace a landowner engagement model and strive to invest their unique resources and abilities towards this ambitious goal.</a:t>
            </a:r>
          </a:p>
        </p:txBody>
      </p:sp>
      <p:pic>
        <p:nvPicPr>
          <p:cNvPr id="5" name="Graphic 4" descr="Users">
            <a:extLst>
              <a:ext uri="{FF2B5EF4-FFF2-40B4-BE49-F238E27FC236}">
                <a16:creationId xmlns:a16="http://schemas.microsoft.com/office/drawing/2014/main" id="{2A85423B-C6BE-48C8-A25C-788A9AC1BB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62600" y="4267200"/>
            <a:ext cx="914400" cy="914400"/>
          </a:xfrm>
          <a:prstGeom prst="rect">
            <a:avLst/>
          </a:prstGeom>
        </p:spPr>
      </p:pic>
      <p:pic>
        <p:nvPicPr>
          <p:cNvPr id="8" name="Graphic 7" descr="Deciduous tree">
            <a:extLst>
              <a:ext uri="{FF2B5EF4-FFF2-40B4-BE49-F238E27FC236}">
                <a16:creationId xmlns:a16="http://schemas.microsoft.com/office/drawing/2014/main" id="{6BDC1B4B-CDCD-46E2-AE07-C81BF94B495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45572" y="4477408"/>
            <a:ext cx="914400" cy="914400"/>
          </a:xfrm>
          <a:prstGeom prst="rect">
            <a:avLst/>
          </a:prstGeom>
        </p:spPr>
      </p:pic>
      <p:pic>
        <p:nvPicPr>
          <p:cNvPr id="10" name="Graphic 9" descr="Fir tree">
            <a:extLst>
              <a:ext uri="{FF2B5EF4-FFF2-40B4-BE49-F238E27FC236}">
                <a16:creationId xmlns:a16="http://schemas.microsoft.com/office/drawing/2014/main" id="{81F9F442-D613-4016-BE0A-CEF07686D22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02772" y="4795346"/>
            <a:ext cx="914400" cy="914400"/>
          </a:xfrm>
          <a:prstGeom prst="rect">
            <a:avLst/>
          </a:prstGeom>
        </p:spPr>
      </p:pic>
    </p:spTree>
    <p:extLst>
      <p:ext uri="{BB962C8B-B14F-4D97-AF65-F5344CB8AC3E}">
        <p14:creationId xmlns:p14="http://schemas.microsoft.com/office/powerpoint/2010/main" val="4020666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A6ED745-7EDA-453A-979F-4D1CF653CE61}"/>
              </a:ext>
            </a:extLst>
          </p:cNvPr>
          <p:cNvPicPr>
            <a:picLocks noChangeAspect="1"/>
          </p:cNvPicPr>
          <p:nvPr/>
        </p:nvPicPr>
        <p:blipFill rotWithShape="1">
          <a:blip r:embed="rId3"/>
          <a:srcRect t="-381" r="10834" b="381"/>
          <a:stretch/>
        </p:blipFill>
        <p:spPr>
          <a:xfrm>
            <a:off x="304800" y="609600"/>
            <a:ext cx="8153400" cy="5194493"/>
          </a:xfrm>
          <a:prstGeom prst="rect">
            <a:avLst/>
          </a:prstGeom>
        </p:spPr>
      </p:pic>
    </p:spTree>
    <p:extLst>
      <p:ext uri="{BB962C8B-B14F-4D97-AF65-F5344CB8AC3E}">
        <p14:creationId xmlns:p14="http://schemas.microsoft.com/office/powerpoint/2010/main" val="2358303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1FEFEA-EE22-4B36-8A1F-21EC1A9F5863}"/>
              </a:ext>
            </a:extLst>
          </p:cNvPr>
          <p:cNvPicPr>
            <a:picLocks noChangeAspect="1"/>
          </p:cNvPicPr>
          <p:nvPr/>
        </p:nvPicPr>
        <p:blipFill>
          <a:blip r:embed="rId3"/>
          <a:stretch>
            <a:fillRect/>
          </a:stretch>
        </p:blipFill>
        <p:spPr>
          <a:xfrm>
            <a:off x="304800" y="609600"/>
            <a:ext cx="8590491" cy="5438400"/>
          </a:xfrm>
          <a:prstGeom prst="rect">
            <a:avLst/>
          </a:prstGeom>
        </p:spPr>
      </p:pic>
    </p:spTree>
    <p:extLst>
      <p:ext uri="{BB962C8B-B14F-4D97-AF65-F5344CB8AC3E}">
        <p14:creationId xmlns:p14="http://schemas.microsoft.com/office/powerpoint/2010/main" val="1382077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3E38D8-FFDB-4E2E-BF10-0D66F921464E}"/>
              </a:ext>
            </a:extLst>
          </p:cNvPr>
          <p:cNvPicPr>
            <a:picLocks noChangeAspect="1"/>
          </p:cNvPicPr>
          <p:nvPr/>
        </p:nvPicPr>
        <p:blipFill rotWithShape="1">
          <a:blip r:embed="rId3"/>
          <a:srcRect r="18333"/>
          <a:stretch/>
        </p:blipFill>
        <p:spPr>
          <a:xfrm>
            <a:off x="304800" y="457200"/>
            <a:ext cx="8660144" cy="5533574"/>
          </a:xfrm>
          <a:prstGeom prst="rect">
            <a:avLst/>
          </a:prstGeom>
        </p:spPr>
      </p:pic>
    </p:spTree>
    <p:extLst>
      <p:ext uri="{BB962C8B-B14F-4D97-AF65-F5344CB8AC3E}">
        <p14:creationId xmlns:p14="http://schemas.microsoft.com/office/powerpoint/2010/main" val="2621473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rcRect l="27170" r="31908"/>
          <a:stretch>
            <a:fillRect/>
          </a:stretch>
        </p:blipFill>
        <p:spPr bwMode="auto">
          <a:xfrm>
            <a:off x="0" y="0"/>
            <a:ext cx="2105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Object 8">
            <a:extLst>
              <a:ext uri="{FF2B5EF4-FFF2-40B4-BE49-F238E27FC236}">
                <a16:creationId xmlns:a16="http://schemas.microsoft.com/office/drawing/2014/main" id="{D69F3FEB-5D2F-4252-9345-2E02D75FE648}"/>
              </a:ext>
            </a:extLst>
          </p:cNvPr>
          <p:cNvGraphicFramePr>
            <a:graphicFrameLocks noChangeAspect="1"/>
          </p:cNvGraphicFramePr>
          <p:nvPr>
            <p:extLst>
              <p:ext uri="{D42A27DB-BD31-4B8C-83A1-F6EECF244321}">
                <p14:modId xmlns:p14="http://schemas.microsoft.com/office/powerpoint/2010/main" val="1614543520"/>
              </p:ext>
            </p:extLst>
          </p:nvPr>
        </p:nvGraphicFramePr>
        <p:xfrm>
          <a:off x="2743200" y="173389"/>
          <a:ext cx="5562600" cy="6660548"/>
        </p:xfrm>
        <a:graphic>
          <a:graphicData uri="http://schemas.openxmlformats.org/presentationml/2006/ole">
            <mc:AlternateContent xmlns:mc="http://schemas.openxmlformats.org/markup-compatibility/2006">
              <mc:Choice xmlns:v="urn:schemas-microsoft-com:vml" Requires="v">
                <p:oleObj spid="_x0000_s1041" name="Document" r:id="rId5" imgW="6950736" imgH="8322699" progId="Word.Document.12">
                  <p:embed/>
                </p:oleObj>
              </mc:Choice>
              <mc:Fallback>
                <p:oleObj name="Document" r:id="rId5" imgW="6950736" imgH="8322699" progId="Word.Document.12">
                  <p:embed/>
                  <p:pic>
                    <p:nvPicPr>
                      <p:cNvPr id="5" name="Object 4"/>
                      <p:cNvPicPr/>
                      <p:nvPr/>
                    </p:nvPicPr>
                    <p:blipFill>
                      <a:blip r:embed="rId6"/>
                      <a:stretch>
                        <a:fillRect/>
                      </a:stretch>
                    </p:blipFill>
                    <p:spPr>
                      <a:xfrm>
                        <a:off x="2743200" y="173389"/>
                        <a:ext cx="5562600" cy="6660548"/>
                      </a:xfrm>
                      <a:prstGeom prst="rect">
                        <a:avLst/>
                      </a:prstGeom>
                    </p:spPr>
                  </p:pic>
                </p:oleObj>
              </mc:Fallback>
            </mc:AlternateContent>
          </a:graphicData>
        </a:graphic>
      </p:graphicFrame>
    </p:spTree>
    <p:extLst>
      <p:ext uri="{BB962C8B-B14F-4D97-AF65-F5344CB8AC3E}">
        <p14:creationId xmlns:p14="http://schemas.microsoft.com/office/powerpoint/2010/main" val="1773090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l="27170" r="31908"/>
          <a:stretch>
            <a:fillRect/>
          </a:stretch>
        </p:blipFill>
        <p:spPr bwMode="auto">
          <a:xfrm>
            <a:off x="0" y="0"/>
            <a:ext cx="2105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2362200" y="287719"/>
            <a:ext cx="6705600" cy="1277008"/>
          </a:xfrm>
        </p:spPr>
        <p:txBody>
          <a:bodyPr/>
          <a:lstStyle/>
          <a:p>
            <a:pPr algn="l"/>
            <a:r>
              <a:rPr lang="en-US" sz="3200" dirty="0"/>
              <a:t>DNR’s NIPF Landowner Education &amp; Outreach Strategy</a:t>
            </a:r>
          </a:p>
        </p:txBody>
      </p:sp>
      <p:sp>
        <p:nvSpPr>
          <p:cNvPr id="6" name="Content Placeholder 5">
            <a:extLst>
              <a:ext uri="{FF2B5EF4-FFF2-40B4-BE49-F238E27FC236}">
                <a16:creationId xmlns:a16="http://schemas.microsoft.com/office/drawing/2014/main" id="{E27F6476-0E5A-4FF5-BECE-9493FB38E4D9}"/>
              </a:ext>
            </a:extLst>
          </p:cNvPr>
          <p:cNvSpPr>
            <a:spLocks noGrp="1"/>
          </p:cNvSpPr>
          <p:nvPr>
            <p:ph idx="1"/>
          </p:nvPr>
        </p:nvSpPr>
        <p:spPr>
          <a:xfrm>
            <a:off x="2362200" y="1828800"/>
            <a:ext cx="6324600" cy="4648200"/>
          </a:xfrm>
        </p:spPr>
        <p:txBody>
          <a:bodyPr>
            <a:normAutofit/>
          </a:bodyPr>
          <a:lstStyle/>
          <a:p>
            <a:pPr marL="0" indent="0">
              <a:buNone/>
            </a:pPr>
            <a:r>
              <a:rPr lang="en-US" b="1" dirty="0">
                <a:solidFill>
                  <a:schemeClr val="tx1"/>
                </a:solidFill>
              </a:rPr>
              <a:t>Outcome: </a:t>
            </a:r>
          </a:p>
          <a:p>
            <a:pPr marL="0" indent="0">
              <a:buNone/>
            </a:pPr>
            <a:r>
              <a:rPr lang="en-US" dirty="0">
                <a:solidFill>
                  <a:schemeClr val="tx1"/>
                </a:solidFill>
              </a:rPr>
              <a:t>Strengthen Wisconsin’s forest economy thorough an active and integrated forest community focused on engaging private woodland owners.</a:t>
            </a:r>
          </a:p>
        </p:txBody>
      </p:sp>
    </p:spTree>
    <p:extLst>
      <p:ext uri="{BB962C8B-B14F-4D97-AF65-F5344CB8AC3E}">
        <p14:creationId xmlns:p14="http://schemas.microsoft.com/office/powerpoint/2010/main" val="192200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l="27170" r="31908"/>
          <a:stretch>
            <a:fillRect/>
          </a:stretch>
        </p:blipFill>
        <p:spPr bwMode="auto">
          <a:xfrm>
            <a:off x="0" y="0"/>
            <a:ext cx="2105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2362200" y="287719"/>
            <a:ext cx="6705600" cy="1277008"/>
          </a:xfrm>
        </p:spPr>
        <p:txBody>
          <a:bodyPr/>
          <a:lstStyle/>
          <a:p>
            <a:pPr algn="l"/>
            <a:r>
              <a:rPr lang="en-US" sz="3200" dirty="0"/>
              <a:t>DNR’s NIPF Landowner Education &amp; Outreach Strategy</a:t>
            </a:r>
          </a:p>
        </p:txBody>
      </p:sp>
      <p:sp>
        <p:nvSpPr>
          <p:cNvPr id="6" name="Content Placeholder 5">
            <a:extLst>
              <a:ext uri="{FF2B5EF4-FFF2-40B4-BE49-F238E27FC236}">
                <a16:creationId xmlns:a16="http://schemas.microsoft.com/office/drawing/2014/main" id="{E27F6476-0E5A-4FF5-BECE-9493FB38E4D9}"/>
              </a:ext>
            </a:extLst>
          </p:cNvPr>
          <p:cNvSpPr>
            <a:spLocks noGrp="1"/>
          </p:cNvSpPr>
          <p:nvPr>
            <p:ph idx="1"/>
          </p:nvPr>
        </p:nvSpPr>
        <p:spPr>
          <a:xfrm>
            <a:off x="2362200" y="1828800"/>
            <a:ext cx="6324600" cy="4648200"/>
          </a:xfrm>
        </p:spPr>
        <p:txBody>
          <a:bodyPr>
            <a:normAutofit/>
          </a:bodyPr>
          <a:lstStyle/>
          <a:p>
            <a:pPr marL="0" indent="0">
              <a:buNone/>
            </a:pPr>
            <a:r>
              <a:rPr lang="en-US" b="1" dirty="0">
                <a:solidFill>
                  <a:schemeClr val="tx1"/>
                </a:solidFill>
              </a:rPr>
              <a:t>Outcome: </a:t>
            </a:r>
          </a:p>
          <a:p>
            <a:pPr marL="0" indent="0">
              <a:buNone/>
            </a:pPr>
            <a:r>
              <a:rPr lang="en-US" dirty="0">
                <a:solidFill>
                  <a:schemeClr val="tx1"/>
                </a:solidFill>
              </a:rPr>
              <a:t>Strengthen Wisconsin’s forest economy thorough an active and integrated forest community focused on engaging private woodland owners.</a:t>
            </a:r>
          </a:p>
        </p:txBody>
      </p:sp>
      <p:pic>
        <p:nvPicPr>
          <p:cNvPr id="5" name="Picture 4">
            <a:extLst>
              <a:ext uri="{FF2B5EF4-FFF2-40B4-BE49-F238E27FC236}">
                <a16:creationId xmlns:a16="http://schemas.microsoft.com/office/drawing/2014/main" id="{B1344527-D788-418B-AC21-1D3B2DE3E7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400" y="101415"/>
            <a:ext cx="7555992" cy="6733032"/>
          </a:xfrm>
          <a:prstGeom prst="rect">
            <a:avLst/>
          </a:prstGeom>
        </p:spPr>
      </p:pic>
    </p:spTree>
    <p:extLst>
      <p:ext uri="{BB962C8B-B14F-4D97-AF65-F5344CB8AC3E}">
        <p14:creationId xmlns:p14="http://schemas.microsoft.com/office/powerpoint/2010/main" val="474834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l="27170" r="31908"/>
          <a:stretch>
            <a:fillRect/>
          </a:stretch>
        </p:blipFill>
        <p:spPr bwMode="auto">
          <a:xfrm>
            <a:off x="0" y="0"/>
            <a:ext cx="2105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2362200" y="287719"/>
            <a:ext cx="6705600" cy="1277008"/>
          </a:xfrm>
        </p:spPr>
        <p:txBody>
          <a:bodyPr/>
          <a:lstStyle/>
          <a:p>
            <a:pPr algn="l"/>
            <a:r>
              <a:rPr lang="en-US" sz="3200" dirty="0"/>
              <a:t>Growing Wisconsin’s ForesTREE Together</a:t>
            </a:r>
          </a:p>
        </p:txBody>
      </p:sp>
      <p:sp>
        <p:nvSpPr>
          <p:cNvPr id="6" name="Content Placeholder 5">
            <a:extLst>
              <a:ext uri="{FF2B5EF4-FFF2-40B4-BE49-F238E27FC236}">
                <a16:creationId xmlns:a16="http://schemas.microsoft.com/office/drawing/2014/main" id="{E27F6476-0E5A-4FF5-BECE-9493FB38E4D9}"/>
              </a:ext>
            </a:extLst>
          </p:cNvPr>
          <p:cNvSpPr>
            <a:spLocks noGrp="1"/>
          </p:cNvSpPr>
          <p:nvPr>
            <p:ph idx="1"/>
          </p:nvPr>
        </p:nvSpPr>
        <p:spPr>
          <a:xfrm>
            <a:off x="2362200" y="1828800"/>
            <a:ext cx="6705600" cy="4648200"/>
          </a:xfrm>
        </p:spPr>
        <p:txBody>
          <a:bodyPr>
            <a:normAutofit/>
          </a:bodyPr>
          <a:lstStyle/>
          <a:p>
            <a:pPr marL="0" indent="0">
              <a:buNone/>
            </a:pPr>
            <a:r>
              <a:rPr lang="en-US" sz="3200" dirty="0">
                <a:solidFill>
                  <a:schemeClr val="tx1"/>
                </a:solidFill>
              </a:rPr>
              <a:t>Several audiences working together:</a:t>
            </a:r>
          </a:p>
          <a:p>
            <a:pPr lvl="0"/>
            <a:r>
              <a:rPr lang="en-US" sz="3200" dirty="0">
                <a:solidFill>
                  <a:schemeClr val="tx1"/>
                </a:solidFill>
              </a:rPr>
              <a:t>Division of Forestry</a:t>
            </a:r>
          </a:p>
          <a:p>
            <a:pPr lvl="1"/>
            <a:r>
              <a:rPr lang="en-US" sz="2000" dirty="0">
                <a:solidFill>
                  <a:schemeClr val="tx1"/>
                </a:solidFill>
              </a:rPr>
              <a:t>Took kit and training</a:t>
            </a:r>
          </a:p>
          <a:p>
            <a:pPr lvl="0"/>
            <a:r>
              <a:rPr lang="en-US" sz="3200" dirty="0">
                <a:solidFill>
                  <a:schemeClr val="tx1"/>
                </a:solidFill>
              </a:rPr>
              <a:t>Partners</a:t>
            </a:r>
          </a:p>
          <a:p>
            <a:pPr lvl="1"/>
            <a:r>
              <a:rPr lang="en-US" sz="2000" dirty="0">
                <a:solidFill>
                  <a:schemeClr val="tx1"/>
                </a:solidFill>
              </a:rPr>
              <a:t>Expertise and resources</a:t>
            </a:r>
          </a:p>
          <a:p>
            <a:pPr lvl="0"/>
            <a:r>
              <a:rPr lang="en-US" sz="3200" dirty="0">
                <a:solidFill>
                  <a:schemeClr val="tx1"/>
                </a:solidFill>
              </a:rPr>
              <a:t>NIPF Landowners</a:t>
            </a:r>
          </a:p>
          <a:p>
            <a:pPr lvl="1"/>
            <a:r>
              <a:rPr lang="en-US" sz="2000" dirty="0">
                <a:solidFill>
                  <a:schemeClr val="tx1"/>
                </a:solidFill>
              </a:rPr>
              <a:t>Private natural resources</a:t>
            </a:r>
          </a:p>
        </p:txBody>
      </p:sp>
    </p:spTree>
    <p:extLst>
      <p:ext uri="{BB962C8B-B14F-4D97-AF65-F5344CB8AC3E}">
        <p14:creationId xmlns:p14="http://schemas.microsoft.com/office/powerpoint/2010/main" val="3659886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l="27170" r="31908"/>
          <a:stretch>
            <a:fillRect/>
          </a:stretch>
        </p:blipFill>
        <p:spPr bwMode="auto">
          <a:xfrm>
            <a:off x="0" y="0"/>
            <a:ext cx="2105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2362200" y="287719"/>
            <a:ext cx="6705600" cy="779081"/>
          </a:xfrm>
        </p:spPr>
        <p:txBody>
          <a:bodyPr/>
          <a:lstStyle/>
          <a:p>
            <a:pPr algn="l"/>
            <a:r>
              <a:rPr lang="en-US" sz="3200" dirty="0"/>
              <a:t>New Outreach</a:t>
            </a:r>
          </a:p>
        </p:txBody>
      </p:sp>
      <p:sp>
        <p:nvSpPr>
          <p:cNvPr id="6" name="Content Placeholder 5">
            <a:extLst>
              <a:ext uri="{FF2B5EF4-FFF2-40B4-BE49-F238E27FC236}">
                <a16:creationId xmlns:a16="http://schemas.microsoft.com/office/drawing/2014/main" id="{E27F6476-0E5A-4FF5-BECE-9493FB38E4D9}"/>
              </a:ext>
            </a:extLst>
          </p:cNvPr>
          <p:cNvSpPr>
            <a:spLocks noGrp="1"/>
          </p:cNvSpPr>
          <p:nvPr>
            <p:ph idx="1"/>
          </p:nvPr>
        </p:nvSpPr>
        <p:spPr>
          <a:xfrm>
            <a:off x="2362200" y="1828800"/>
            <a:ext cx="6705600" cy="4648200"/>
          </a:xfrm>
        </p:spPr>
        <p:txBody>
          <a:bodyPr>
            <a:normAutofit/>
          </a:bodyPr>
          <a:lstStyle/>
          <a:p>
            <a:pPr lvl="0"/>
            <a:r>
              <a:rPr lang="en-US" sz="2800" dirty="0">
                <a:solidFill>
                  <a:schemeClr val="tx1"/>
                </a:solidFill>
              </a:rPr>
              <a:t>Walk-through incentive</a:t>
            </a:r>
          </a:p>
          <a:p>
            <a:pPr lvl="0"/>
            <a:r>
              <a:rPr lang="en-US" sz="2800" dirty="0">
                <a:solidFill>
                  <a:schemeClr val="tx1"/>
                </a:solidFill>
              </a:rPr>
              <a:t>WoodsCamp in Wisconsin</a:t>
            </a:r>
          </a:p>
          <a:p>
            <a:pPr lvl="0"/>
            <a:r>
              <a:rPr lang="en-US" sz="2800" dirty="0">
                <a:solidFill>
                  <a:schemeClr val="tx1"/>
                </a:solidFill>
              </a:rPr>
              <a:t>WWOA radio and video spots</a:t>
            </a:r>
          </a:p>
          <a:p>
            <a:pPr lvl="0"/>
            <a:r>
              <a:rPr lang="en-US" sz="2800" dirty="0">
                <a:solidFill>
                  <a:schemeClr val="tx1"/>
                </a:solidFill>
              </a:rPr>
              <a:t>District In-Services</a:t>
            </a:r>
          </a:p>
          <a:p>
            <a:pPr lvl="0"/>
            <a:r>
              <a:rPr lang="en-US" sz="2800" dirty="0">
                <a:solidFill>
                  <a:schemeClr val="tx1"/>
                </a:solidFill>
              </a:rPr>
              <a:t>Advertising campaign </a:t>
            </a:r>
          </a:p>
          <a:p>
            <a:pPr lvl="0"/>
            <a:r>
              <a:rPr lang="en-US" sz="2800" dirty="0">
                <a:solidFill>
                  <a:schemeClr val="tx1"/>
                </a:solidFill>
              </a:rPr>
              <a:t>New communication materials</a:t>
            </a:r>
          </a:p>
        </p:txBody>
      </p:sp>
    </p:spTree>
    <p:extLst>
      <p:ext uri="{BB962C8B-B14F-4D97-AF65-F5344CB8AC3E}">
        <p14:creationId xmlns:p14="http://schemas.microsoft.com/office/powerpoint/2010/main" val="777785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l="27170" r="31908"/>
          <a:stretch>
            <a:fillRect/>
          </a:stretch>
        </p:blipFill>
        <p:spPr bwMode="auto">
          <a:xfrm>
            <a:off x="0" y="0"/>
            <a:ext cx="2105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2362200" y="-15766"/>
            <a:ext cx="6705600" cy="1066800"/>
          </a:xfrm>
        </p:spPr>
        <p:txBody>
          <a:bodyPr/>
          <a:lstStyle/>
          <a:p>
            <a:pPr algn="l"/>
            <a:r>
              <a:rPr lang="en-US" sz="3800" dirty="0"/>
              <a:t>Opportunity</a:t>
            </a:r>
          </a:p>
        </p:txBody>
      </p:sp>
      <p:sp>
        <p:nvSpPr>
          <p:cNvPr id="6" name="Content Placeholder 5">
            <a:extLst>
              <a:ext uri="{FF2B5EF4-FFF2-40B4-BE49-F238E27FC236}">
                <a16:creationId xmlns:a16="http://schemas.microsoft.com/office/drawing/2014/main" id="{E27F6476-0E5A-4FF5-BECE-9493FB38E4D9}"/>
              </a:ext>
            </a:extLst>
          </p:cNvPr>
          <p:cNvSpPr>
            <a:spLocks noGrp="1"/>
          </p:cNvSpPr>
          <p:nvPr>
            <p:ph idx="1"/>
          </p:nvPr>
        </p:nvSpPr>
        <p:spPr>
          <a:xfrm>
            <a:off x="2362200" y="1371600"/>
            <a:ext cx="6324600" cy="5105400"/>
          </a:xfrm>
        </p:spPr>
        <p:txBody>
          <a:bodyPr>
            <a:normAutofit lnSpcReduction="10000"/>
          </a:bodyPr>
          <a:lstStyle/>
          <a:p>
            <a:pPr marL="0" lvl="0" indent="0" algn="ctr">
              <a:buNone/>
            </a:pPr>
            <a:r>
              <a:rPr lang="en-US" sz="3200" dirty="0">
                <a:solidFill>
                  <a:schemeClr val="tx1"/>
                </a:solidFill>
              </a:rPr>
              <a:t>183,000 individuals &amp; families own approx. 9 million acres of forestland </a:t>
            </a:r>
            <a:r>
              <a:rPr lang="en-US" sz="2000" dirty="0">
                <a:solidFill>
                  <a:schemeClr val="tx1"/>
                </a:solidFill>
              </a:rPr>
              <a:t>(ownerships ≥10 acres)</a:t>
            </a:r>
          </a:p>
          <a:p>
            <a:pPr marL="0" lvl="0" indent="0" algn="ctr">
              <a:buNone/>
            </a:pPr>
            <a:endParaRPr lang="en-US" sz="2000" dirty="0">
              <a:solidFill>
                <a:schemeClr val="tx1"/>
              </a:solidFill>
            </a:endParaRPr>
          </a:p>
          <a:p>
            <a:pPr marL="0" lvl="0" indent="0" algn="ctr">
              <a:buNone/>
            </a:pPr>
            <a:r>
              <a:rPr lang="en-US" sz="3200" dirty="0">
                <a:solidFill>
                  <a:schemeClr val="tx1"/>
                </a:solidFill>
              </a:rPr>
              <a:t>Approx. 40,000 landowners in MFL</a:t>
            </a:r>
          </a:p>
          <a:p>
            <a:pPr marL="0" lvl="0" indent="0" algn="ctr">
              <a:buNone/>
            </a:pPr>
            <a:endParaRPr lang="en-US" sz="3200" dirty="0">
              <a:solidFill>
                <a:schemeClr val="tx1"/>
              </a:solidFill>
            </a:endParaRPr>
          </a:p>
          <a:p>
            <a:pPr marL="0" lvl="0" indent="0" algn="ctr">
              <a:buNone/>
            </a:pPr>
            <a:endParaRPr lang="en-US" sz="3200" dirty="0">
              <a:solidFill>
                <a:schemeClr val="tx1"/>
              </a:solidFill>
            </a:endParaRPr>
          </a:p>
          <a:p>
            <a:pPr marL="0" lvl="0" indent="0" algn="ctr">
              <a:buNone/>
            </a:pPr>
            <a:r>
              <a:rPr lang="en-US" sz="3200" b="1" dirty="0">
                <a:solidFill>
                  <a:schemeClr val="tx1"/>
                </a:solidFill>
              </a:rPr>
              <a:t>140,000 landowners of potential!</a:t>
            </a:r>
          </a:p>
          <a:p>
            <a:pPr marL="0" lvl="0" indent="0">
              <a:buNone/>
            </a:pPr>
            <a:endParaRPr lang="en-US" dirty="0">
              <a:solidFill>
                <a:schemeClr val="tx1"/>
              </a:solidFill>
            </a:endParaRPr>
          </a:p>
        </p:txBody>
      </p:sp>
      <p:sp>
        <p:nvSpPr>
          <p:cNvPr id="7" name="Arrow: Down 6">
            <a:extLst>
              <a:ext uri="{FF2B5EF4-FFF2-40B4-BE49-F238E27FC236}">
                <a16:creationId xmlns:a16="http://schemas.microsoft.com/office/drawing/2014/main" id="{432968B0-B83C-4051-859B-6E2DBBBEBEEF}"/>
              </a:ext>
            </a:extLst>
          </p:cNvPr>
          <p:cNvSpPr/>
          <p:nvPr/>
        </p:nvSpPr>
        <p:spPr>
          <a:xfrm>
            <a:off x="5334000" y="4343400"/>
            <a:ext cx="3810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0660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3">
            <a:extLst>
              <a:ext uri="{BEBA8EAE-BF5A-486C-A8C5-ECC9F3942E4B}">
                <a14:imgProps xmlns:a14="http://schemas.microsoft.com/office/drawing/2010/main">
                  <a14:imgLayer r:embed="rId4">
                    <a14:imgEffect>
                      <a14:saturation sat="65000"/>
                    </a14:imgEffect>
                  </a14:imgLayer>
                </a14:imgProps>
              </a:ext>
              <a:ext uri="{28A0092B-C50C-407E-A947-70E740481C1C}">
                <a14:useLocalDpi xmlns:a14="http://schemas.microsoft.com/office/drawing/2010/main" val="0"/>
              </a:ext>
            </a:extLst>
          </a:blip>
          <a:srcRect/>
          <a:stretch>
            <a:fillRect/>
          </a:stretch>
        </p:blipFill>
        <p:spPr bwMode="auto">
          <a:xfrm>
            <a:off x="0" y="0"/>
            <a:ext cx="9144000" cy="687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1981200" y="1828800"/>
            <a:ext cx="5410200" cy="2587256"/>
          </a:xfrm>
          <a:prstGeom prst="rect">
            <a:avLst/>
          </a:prstGeom>
          <a:solidFill>
            <a:schemeClr val="bg1">
              <a:lumMod val="85000"/>
              <a:alpha val="75000"/>
            </a:schemeClr>
          </a:solidFill>
        </p:spPr>
        <p:txBody>
          <a:bodyPr anchor="ct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6000" dirty="0">
                <a:solidFill>
                  <a:srgbClr val="2F5897"/>
                </a:solidFill>
              </a:rPr>
              <a:t>Thank you.</a:t>
            </a:r>
          </a:p>
          <a:p>
            <a:endParaRPr lang="en-US" sz="6000" dirty="0">
              <a:solidFill>
                <a:srgbClr val="2F5897"/>
              </a:solidFill>
            </a:endParaRPr>
          </a:p>
          <a:p>
            <a:r>
              <a:rPr lang="en-US" sz="6000" dirty="0">
                <a:solidFill>
                  <a:srgbClr val="2F5897"/>
                </a:solidFill>
              </a:rPr>
              <a:t>Questions?</a:t>
            </a:r>
          </a:p>
        </p:txBody>
      </p:sp>
    </p:spTree>
    <p:extLst>
      <p:ext uri="{BB962C8B-B14F-4D97-AF65-F5344CB8AC3E}">
        <p14:creationId xmlns:p14="http://schemas.microsoft.com/office/powerpoint/2010/main" val="342430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l="27170" r="31908"/>
          <a:stretch>
            <a:fillRect/>
          </a:stretch>
        </p:blipFill>
        <p:spPr bwMode="auto">
          <a:xfrm>
            <a:off x="0" y="0"/>
            <a:ext cx="2105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2362200" y="-15766"/>
            <a:ext cx="6705600" cy="1066800"/>
          </a:xfrm>
        </p:spPr>
        <p:txBody>
          <a:bodyPr/>
          <a:lstStyle/>
          <a:p>
            <a:pPr algn="l"/>
            <a:r>
              <a:rPr lang="en-US" sz="3800" dirty="0"/>
              <a:t>Importance</a:t>
            </a:r>
          </a:p>
        </p:txBody>
      </p:sp>
      <p:sp>
        <p:nvSpPr>
          <p:cNvPr id="6" name="Content Placeholder 5">
            <a:extLst>
              <a:ext uri="{FF2B5EF4-FFF2-40B4-BE49-F238E27FC236}">
                <a16:creationId xmlns:a16="http://schemas.microsoft.com/office/drawing/2014/main" id="{E27F6476-0E5A-4FF5-BECE-9493FB38E4D9}"/>
              </a:ext>
            </a:extLst>
          </p:cNvPr>
          <p:cNvSpPr>
            <a:spLocks noGrp="1"/>
          </p:cNvSpPr>
          <p:nvPr>
            <p:ph idx="1"/>
          </p:nvPr>
        </p:nvSpPr>
        <p:spPr>
          <a:xfrm>
            <a:off x="2362200" y="2209800"/>
            <a:ext cx="6324600" cy="4267200"/>
          </a:xfrm>
        </p:spPr>
        <p:txBody>
          <a:bodyPr>
            <a:normAutofit/>
          </a:bodyPr>
          <a:lstStyle/>
          <a:p>
            <a:pPr marL="0" indent="0" algn="ctr">
              <a:buNone/>
            </a:pPr>
            <a:r>
              <a:rPr lang="en-US" sz="3200" dirty="0">
                <a:solidFill>
                  <a:schemeClr val="tx1"/>
                </a:solidFill>
              </a:rPr>
              <a:t>Family-owned private land supplies approximately </a:t>
            </a:r>
            <a:r>
              <a:rPr lang="en-US" sz="3200" b="1" dirty="0">
                <a:solidFill>
                  <a:schemeClr val="tx1"/>
                </a:solidFill>
              </a:rPr>
              <a:t>57%</a:t>
            </a:r>
            <a:r>
              <a:rPr lang="en-US" sz="3200" dirty="0">
                <a:solidFill>
                  <a:schemeClr val="tx1"/>
                </a:solidFill>
              </a:rPr>
              <a:t> of the wood that Wisconsin’s forest products industry utilizes!</a:t>
            </a:r>
          </a:p>
          <a:p>
            <a:pPr marL="0" lvl="0" indent="0">
              <a:buNone/>
            </a:pPr>
            <a:endParaRPr lang="en-US" dirty="0">
              <a:solidFill>
                <a:schemeClr val="tx1"/>
              </a:solidFill>
            </a:endParaRPr>
          </a:p>
        </p:txBody>
      </p:sp>
    </p:spTree>
    <p:extLst>
      <p:ext uri="{BB962C8B-B14F-4D97-AF65-F5344CB8AC3E}">
        <p14:creationId xmlns:p14="http://schemas.microsoft.com/office/powerpoint/2010/main" val="3393406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l="27170" r="31908"/>
          <a:stretch>
            <a:fillRect/>
          </a:stretch>
        </p:blipFill>
        <p:spPr bwMode="auto">
          <a:xfrm>
            <a:off x="0" y="0"/>
            <a:ext cx="2105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2362200" y="152400"/>
            <a:ext cx="6705600" cy="1447800"/>
          </a:xfrm>
        </p:spPr>
        <p:txBody>
          <a:bodyPr/>
          <a:lstStyle/>
          <a:p>
            <a:pPr algn="l"/>
            <a:r>
              <a:rPr lang="en-US" sz="3600" dirty="0"/>
              <a:t>Wisconsin Private Forestry Advisory Committee (WFPAC)</a:t>
            </a:r>
          </a:p>
        </p:txBody>
      </p:sp>
      <p:sp>
        <p:nvSpPr>
          <p:cNvPr id="6" name="Content Placeholder 5">
            <a:extLst>
              <a:ext uri="{FF2B5EF4-FFF2-40B4-BE49-F238E27FC236}">
                <a16:creationId xmlns:a16="http://schemas.microsoft.com/office/drawing/2014/main" id="{E27F6476-0E5A-4FF5-BECE-9493FB38E4D9}"/>
              </a:ext>
            </a:extLst>
          </p:cNvPr>
          <p:cNvSpPr>
            <a:spLocks noGrp="1"/>
          </p:cNvSpPr>
          <p:nvPr>
            <p:ph idx="1"/>
          </p:nvPr>
        </p:nvSpPr>
        <p:spPr>
          <a:xfrm>
            <a:off x="2362200" y="1905000"/>
            <a:ext cx="6324600" cy="4800600"/>
          </a:xfrm>
        </p:spPr>
        <p:txBody>
          <a:bodyPr>
            <a:normAutofit lnSpcReduction="10000"/>
          </a:bodyPr>
          <a:lstStyle/>
          <a:p>
            <a:pPr marL="0" lvl="0" indent="0">
              <a:buNone/>
            </a:pPr>
            <a:r>
              <a:rPr lang="en-US" dirty="0">
                <a:solidFill>
                  <a:schemeClr val="tx1"/>
                </a:solidFill>
              </a:rPr>
              <a:t>Advises the Chief State Forester on:</a:t>
            </a:r>
          </a:p>
          <a:p>
            <a:pPr marL="0" lvl="0" indent="0">
              <a:buNone/>
            </a:pPr>
            <a:endParaRPr lang="en-US" dirty="0">
              <a:solidFill>
                <a:schemeClr val="tx1"/>
              </a:solidFill>
            </a:endParaRPr>
          </a:p>
          <a:p>
            <a:r>
              <a:rPr lang="en-US" dirty="0">
                <a:solidFill>
                  <a:schemeClr val="tx1"/>
                </a:solidFill>
              </a:rPr>
              <a:t>Federal forest stewardship and legacy programs</a:t>
            </a:r>
          </a:p>
          <a:p>
            <a:r>
              <a:rPr lang="en-US" dirty="0">
                <a:solidFill>
                  <a:schemeClr val="tx1"/>
                </a:solidFill>
              </a:rPr>
              <a:t>Private woodland owner outreach and engagement</a:t>
            </a:r>
          </a:p>
          <a:p>
            <a:r>
              <a:rPr lang="en-US" dirty="0">
                <a:solidFill>
                  <a:schemeClr val="tx1"/>
                </a:solidFill>
              </a:rPr>
              <a:t>MFL and FCL</a:t>
            </a:r>
          </a:p>
          <a:p>
            <a:r>
              <a:rPr lang="en-US" dirty="0">
                <a:solidFill>
                  <a:schemeClr val="tx1"/>
                </a:solidFill>
              </a:rPr>
              <a:t>WI Forest Landowner Grant Program</a:t>
            </a:r>
          </a:p>
          <a:p>
            <a:r>
              <a:rPr lang="en-US" dirty="0">
                <a:solidFill>
                  <a:schemeClr val="tx1"/>
                </a:solidFill>
              </a:rPr>
              <a:t>Cooperating Forester Program</a:t>
            </a:r>
          </a:p>
          <a:p>
            <a:r>
              <a:rPr lang="en-US" dirty="0">
                <a:solidFill>
                  <a:schemeClr val="tx1"/>
                </a:solidFill>
              </a:rPr>
              <a:t>Certified Plan Writer Program</a:t>
            </a:r>
          </a:p>
          <a:p>
            <a:r>
              <a:rPr lang="en-US" dirty="0">
                <a:solidFill>
                  <a:schemeClr val="tx1"/>
                </a:solidFill>
              </a:rPr>
              <a:t>Forest certification</a:t>
            </a:r>
          </a:p>
          <a:p>
            <a:r>
              <a:rPr lang="en-US" dirty="0">
                <a:solidFill>
                  <a:schemeClr val="tx1"/>
                </a:solidFill>
              </a:rPr>
              <a:t>Forest health</a:t>
            </a:r>
          </a:p>
        </p:txBody>
      </p:sp>
    </p:spTree>
    <p:extLst>
      <p:ext uri="{BB962C8B-B14F-4D97-AF65-F5344CB8AC3E}">
        <p14:creationId xmlns:p14="http://schemas.microsoft.com/office/powerpoint/2010/main" val="3956167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0"/>
            <a:ext cx="7038975" cy="1066800"/>
          </a:xfrm>
        </p:spPr>
        <p:txBody>
          <a:bodyPr/>
          <a:lstStyle/>
          <a:p>
            <a:pPr algn="l"/>
            <a:r>
              <a:rPr lang="en-US" sz="3800" dirty="0"/>
              <a:t>WPFAC Membership</a:t>
            </a:r>
          </a:p>
        </p:txBody>
      </p:sp>
      <p:sp>
        <p:nvSpPr>
          <p:cNvPr id="6" name="Content Placeholder 5">
            <a:extLst>
              <a:ext uri="{FF2B5EF4-FFF2-40B4-BE49-F238E27FC236}">
                <a16:creationId xmlns:a16="http://schemas.microsoft.com/office/drawing/2014/main" id="{E27F6476-0E5A-4FF5-BECE-9493FB38E4D9}"/>
              </a:ext>
            </a:extLst>
          </p:cNvPr>
          <p:cNvSpPr>
            <a:spLocks noGrp="1"/>
          </p:cNvSpPr>
          <p:nvPr>
            <p:ph idx="1"/>
          </p:nvPr>
        </p:nvSpPr>
        <p:spPr>
          <a:xfrm>
            <a:off x="533400" y="1143000"/>
            <a:ext cx="8153400" cy="5410200"/>
          </a:xfrm>
        </p:spPr>
        <p:txBody>
          <a:bodyPr>
            <a:normAutofit fontScale="55000" lnSpcReduction="20000"/>
          </a:bodyPr>
          <a:lstStyle/>
          <a:p>
            <a:r>
              <a:rPr lang="en-US" sz="4500" dirty="0">
                <a:solidFill>
                  <a:schemeClr val="tx1"/>
                </a:solidFill>
              </a:rPr>
              <a:t>Co-chairs:</a:t>
            </a:r>
          </a:p>
          <a:p>
            <a:pPr lvl="1"/>
            <a:r>
              <a:rPr lang="en-US" sz="3600" dirty="0">
                <a:solidFill>
                  <a:schemeClr val="tx1"/>
                </a:solidFill>
              </a:rPr>
              <a:t>Jim Warren (WDNR, Private Forestry)</a:t>
            </a:r>
          </a:p>
          <a:p>
            <a:pPr lvl="1"/>
            <a:r>
              <a:rPr lang="en-US" sz="3600" dirty="0">
                <a:solidFill>
                  <a:schemeClr val="tx1"/>
                </a:solidFill>
              </a:rPr>
              <a:t>R.J. Wickham (WDNR, Forest Tax Law) </a:t>
            </a:r>
          </a:p>
          <a:p>
            <a:pPr marL="457200" lvl="1" indent="0">
              <a:buNone/>
            </a:pPr>
            <a:endParaRPr lang="en-US" sz="4500" dirty="0">
              <a:solidFill>
                <a:schemeClr val="tx1"/>
              </a:solidFill>
            </a:endParaRPr>
          </a:p>
          <a:p>
            <a:r>
              <a:rPr lang="en-US" sz="4500" dirty="0">
                <a:solidFill>
                  <a:schemeClr val="tx1"/>
                </a:solidFill>
              </a:rPr>
              <a:t>Landowner representatives:</a:t>
            </a:r>
          </a:p>
          <a:p>
            <a:pPr lvl="1"/>
            <a:r>
              <a:rPr lang="en-US" sz="3700" dirty="0">
                <a:solidFill>
                  <a:schemeClr val="tx1"/>
                </a:solidFill>
              </a:rPr>
              <a:t>Nancy Bozek, Wisconsin Woodland Owners Association (NIPF) </a:t>
            </a:r>
          </a:p>
          <a:p>
            <a:pPr lvl="1"/>
            <a:r>
              <a:rPr lang="en-US" sz="3700" dirty="0">
                <a:solidFill>
                  <a:schemeClr val="tx1"/>
                </a:solidFill>
              </a:rPr>
              <a:t>Shawn Hagan, The Forestland Group, LLC (industrial)</a:t>
            </a:r>
          </a:p>
          <a:p>
            <a:endParaRPr lang="en-US" sz="4500" dirty="0">
              <a:solidFill>
                <a:schemeClr val="tx1"/>
              </a:solidFill>
            </a:endParaRPr>
          </a:p>
          <a:p>
            <a:r>
              <a:rPr lang="en-US" sz="4500" dirty="0">
                <a:solidFill>
                  <a:schemeClr val="tx1"/>
                </a:solidFill>
              </a:rPr>
              <a:t>Consulting foresters:</a:t>
            </a:r>
          </a:p>
          <a:p>
            <a:pPr lvl="1"/>
            <a:r>
              <a:rPr lang="en-US" sz="3700" dirty="0">
                <a:solidFill>
                  <a:schemeClr val="tx1"/>
                </a:solidFill>
              </a:rPr>
              <a:t>Bill Buckley, Wisconsin Consulting Foresters</a:t>
            </a:r>
          </a:p>
          <a:p>
            <a:endParaRPr lang="en-US" sz="4500" dirty="0">
              <a:solidFill>
                <a:schemeClr val="tx1"/>
              </a:solidFill>
            </a:endParaRPr>
          </a:p>
          <a:p>
            <a:r>
              <a:rPr lang="en-US" sz="4500" dirty="0">
                <a:solidFill>
                  <a:schemeClr val="tx1"/>
                </a:solidFill>
              </a:rPr>
              <a:t>Forest products industry:</a:t>
            </a:r>
          </a:p>
          <a:p>
            <a:pPr lvl="1"/>
            <a:r>
              <a:rPr lang="en-US" sz="3700" dirty="0">
                <a:solidFill>
                  <a:schemeClr val="tx1"/>
                </a:solidFill>
              </a:rPr>
              <a:t>Aaron Burmeister, Timber Professionals Association </a:t>
            </a:r>
          </a:p>
          <a:p>
            <a:pPr lvl="1"/>
            <a:r>
              <a:rPr lang="en-US" sz="3700" dirty="0">
                <a:solidFill>
                  <a:schemeClr val="tx1"/>
                </a:solidFill>
              </a:rPr>
              <a:t>Earl Gustafson, Wisconsin Paper Council </a:t>
            </a:r>
          </a:p>
          <a:p>
            <a:pPr marL="0" indent="0">
              <a:buNone/>
            </a:pPr>
            <a:endParaRPr lang="en-US" sz="2800" dirty="0">
              <a:solidFill>
                <a:schemeClr val="tx1"/>
              </a:solidFill>
            </a:endParaRPr>
          </a:p>
        </p:txBody>
      </p:sp>
    </p:spTree>
    <p:extLst>
      <p:ext uri="{BB962C8B-B14F-4D97-AF65-F5344CB8AC3E}">
        <p14:creationId xmlns:p14="http://schemas.microsoft.com/office/powerpoint/2010/main" val="36645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0"/>
            <a:ext cx="7038975" cy="1066800"/>
          </a:xfrm>
        </p:spPr>
        <p:txBody>
          <a:bodyPr/>
          <a:lstStyle/>
          <a:p>
            <a:pPr algn="l"/>
            <a:r>
              <a:rPr lang="en-US" sz="3800" dirty="0"/>
              <a:t>WPFAC Membership</a:t>
            </a:r>
          </a:p>
        </p:txBody>
      </p:sp>
      <p:sp>
        <p:nvSpPr>
          <p:cNvPr id="6" name="Content Placeholder 5">
            <a:extLst>
              <a:ext uri="{FF2B5EF4-FFF2-40B4-BE49-F238E27FC236}">
                <a16:creationId xmlns:a16="http://schemas.microsoft.com/office/drawing/2014/main" id="{E27F6476-0E5A-4FF5-BECE-9493FB38E4D9}"/>
              </a:ext>
            </a:extLst>
          </p:cNvPr>
          <p:cNvSpPr>
            <a:spLocks noGrp="1"/>
          </p:cNvSpPr>
          <p:nvPr>
            <p:ph idx="1"/>
          </p:nvPr>
        </p:nvSpPr>
        <p:spPr>
          <a:xfrm>
            <a:off x="533400" y="1143000"/>
            <a:ext cx="8153400" cy="5638800"/>
          </a:xfrm>
        </p:spPr>
        <p:txBody>
          <a:bodyPr>
            <a:normAutofit fontScale="32500" lnSpcReduction="20000"/>
          </a:bodyPr>
          <a:lstStyle/>
          <a:p>
            <a:r>
              <a:rPr lang="en-US" sz="7400" dirty="0">
                <a:solidFill>
                  <a:schemeClr val="tx1"/>
                </a:solidFill>
              </a:rPr>
              <a:t>Local government:</a:t>
            </a:r>
          </a:p>
          <a:p>
            <a:pPr lvl="1"/>
            <a:r>
              <a:rPr lang="en-US" sz="5500" dirty="0">
                <a:solidFill>
                  <a:schemeClr val="tx1"/>
                </a:solidFill>
              </a:rPr>
              <a:t>Al Murray, Wisconsin Towns Association </a:t>
            </a:r>
          </a:p>
          <a:p>
            <a:pPr marL="0" indent="0">
              <a:buNone/>
            </a:pPr>
            <a:endParaRPr lang="en-US" sz="4900" dirty="0">
              <a:solidFill>
                <a:schemeClr val="tx1"/>
              </a:solidFill>
            </a:endParaRPr>
          </a:p>
          <a:p>
            <a:r>
              <a:rPr lang="en-US" sz="7400" dirty="0">
                <a:solidFill>
                  <a:schemeClr val="tx1"/>
                </a:solidFill>
              </a:rPr>
              <a:t>Conservation organizations:</a:t>
            </a:r>
          </a:p>
          <a:p>
            <a:pPr lvl="1"/>
            <a:r>
              <a:rPr lang="en-US" sz="5500" dirty="0">
                <a:solidFill>
                  <a:schemeClr val="tx1"/>
                </a:solidFill>
              </a:rPr>
              <a:t>Ann Calhoun, The Nature Conservancy</a:t>
            </a:r>
          </a:p>
          <a:p>
            <a:pPr lvl="1"/>
            <a:r>
              <a:rPr lang="en-US" sz="5500" dirty="0">
                <a:solidFill>
                  <a:schemeClr val="tx1"/>
                </a:solidFill>
              </a:rPr>
              <a:t>David </a:t>
            </a:r>
            <a:r>
              <a:rPr lang="en-US" sz="5500" dirty="0" err="1">
                <a:solidFill>
                  <a:schemeClr val="tx1"/>
                </a:solidFill>
              </a:rPr>
              <a:t>Solin</a:t>
            </a:r>
            <a:r>
              <a:rPr lang="en-US" sz="5500" dirty="0">
                <a:solidFill>
                  <a:schemeClr val="tx1"/>
                </a:solidFill>
              </a:rPr>
              <a:t>, Wisconsin Land and Water Conservation Association </a:t>
            </a:r>
          </a:p>
          <a:p>
            <a:pPr marL="457200" lvl="1" indent="0">
              <a:buNone/>
            </a:pPr>
            <a:endParaRPr lang="en-US" sz="5500" dirty="0">
              <a:solidFill>
                <a:schemeClr val="tx1"/>
              </a:solidFill>
            </a:endParaRPr>
          </a:p>
          <a:p>
            <a:r>
              <a:rPr lang="en-US" sz="7400" dirty="0">
                <a:solidFill>
                  <a:schemeClr val="tx1"/>
                </a:solidFill>
              </a:rPr>
              <a:t>Wildlife:</a:t>
            </a:r>
          </a:p>
          <a:p>
            <a:pPr lvl="1"/>
            <a:r>
              <a:rPr lang="en-US" sz="5500" dirty="0">
                <a:solidFill>
                  <a:schemeClr val="tx1"/>
                </a:solidFill>
              </a:rPr>
              <a:t>(Former) Scott Walter, Ruffed Grouse Society</a:t>
            </a:r>
          </a:p>
          <a:p>
            <a:pPr marL="0" indent="0">
              <a:buNone/>
            </a:pPr>
            <a:endParaRPr lang="en-US" sz="4900" dirty="0">
              <a:solidFill>
                <a:schemeClr val="tx1"/>
              </a:solidFill>
            </a:endParaRPr>
          </a:p>
          <a:p>
            <a:r>
              <a:rPr lang="en-US" sz="7400" dirty="0">
                <a:solidFill>
                  <a:schemeClr val="tx1"/>
                </a:solidFill>
              </a:rPr>
              <a:t>Landowner cooperative:</a:t>
            </a:r>
          </a:p>
          <a:p>
            <a:pPr lvl="1"/>
            <a:r>
              <a:rPr lang="en-US" sz="5500" dirty="0">
                <a:solidFill>
                  <a:schemeClr val="tx1"/>
                </a:solidFill>
              </a:rPr>
              <a:t>Joe Hovel, Partners in Forestry Cooperative</a:t>
            </a:r>
          </a:p>
          <a:p>
            <a:endParaRPr lang="en-US" sz="5500" dirty="0">
              <a:solidFill>
                <a:schemeClr val="tx1"/>
              </a:solidFill>
            </a:endParaRPr>
          </a:p>
          <a:p>
            <a:r>
              <a:rPr lang="en-US" sz="7400" dirty="0">
                <a:solidFill>
                  <a:schemeClr val="tx1"/>
                </a:solidFill>
              </a:rPr>
              <a:t>Public agencies:</a:t>
            </a:r>
          </a:p>
          <a:p>
            <a:pPr lvl="1"/>
            <a:r>
              <a:rPr lang="en-US" sz="5500" dirty="0">
                <a:solidFill>
                  <a:schemeClr val="tx1"/>
                </a:solidFill>
              </a:rPr>
              <a:t>Andy Hart, Natural Resource Conservation Service </a:t>
            </a:r>
          </a:p>
          <a:p>
            <a:pPr lvl="1"/>
            <a:r>
              <a:rPr lang="en-US" sz="5500" dirty="0">
                <a:solidFill>
                  <a:schemeClr val="tx1"/>
                </a:solidFill>
              </a:rPr>
              <a:t>Bill Klase, University of Wisconsin – Extension </a:t>
            </a:r>
          </a:p>
          <a:p>
            <a:pPr lvl="1"/>
            <a:r>
              <a:rPr lang="en-US" sz="5500" dirty="0">
                <a:solidFill>
                  <a:schemeClr val="tx1"/>
                </a:solidFill>
              </a:rPr>
              <a:t>Dennis McDougall, United States Forest Service (State &amp; Private Forestry) </a:t>
            </a:r>
          </a:p>
          <a:p>
            <a:pPr lvl="1"/>
            <a:r>
              <a:rPr lang="en-US" sz="5500" dirty="0">
                <a:solidFill>
                  <a:schemeClr val="tx1"/>
                </a:solidFill>
              </a:rPr>
              <a:t>Brandon Soldner, Farm Services Agency </a:t>
            </a:r>
          </a:p>
          <a:p>
            <a:pPr marL="0" indent="0">
              <a:buNone/>
            </a:pPr>
            <a:endParaRPr lang="en-US" sz="2800" dirty="0">
              <a:solidFill>
                <a:schemeClr val="tx1"/>
              </a:solidFill>
            </a:endParaRPr>
          </a:p>
        </p:txBody>
      </p:sp>
    </p:spTree>
    <p:extLst>
      <p:ext uri="{BB962C8B-B14F-4D97-AF65-F5344CB8AC3E}">
        <p14:creationId xmlns:p14="http://schemas.microsoft.com/office/powerpoint/2010/main" val="1898659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0"/>
            <a:ext cx="7038975" cy="1066800"/>
          </a:xfrm>
        </p:spPr>
        <p:txBody>
          <a:bodyPr/>
          <a:lstStyle/>
          <a:p>
            <a:pPr algn="l"/>
            <a:r>
              <a:rPr lang="en-US" sz="3800" dirty="0"/>
              <a:t>WPFAC Adhoc Team</a:t>
            </a:r>
          </a:p>
        </p:txBody>
      </p:sp>
      <p:sp>
        <p:nvSpPr>
          <p:cNvPr id="6" name="Content Placeholder 5">
            <a:extLst>
              <a:ext uri="{FF2B5EF4-FFF2-40B4-BE49-F238E27FC236}">
                <a16:creationId xmlns:a16="http://schemas.microsoft.com/office/drawing/2014/main" id="{E27F6476-0E5A-4FF5-BECE-9493FB38E4D9}"/>
              </a:ext>
            </a:extLst>
          </p:cNvPr>
          <p:cNvSpPr>
            <a:spLocks noGrp="1"/>
          </p:cNvSpPr>
          <p:nvPr>
            <p:ph idx="1"/>
          </p:nvPr>
        </p:nvSpPr>
        <p:spPr>
          <a:xfrm>
            <a:off x="533400" y="1143000"/>
            <a:ext cx="8153400" cy="5410200"/>
          </a:xfrm>
        </p:spPr>
        <p:txBody>
          <a:bodyPr>
            <a:normAutofit lnSpcReduction="10000"/>
          </a:bodyPr>
          <a:lstStyle/>
          <a:p>
            <a:r>
              <a:rPr lang="en-US" dirty="0">
                <a:solidFill>
                  <a:schemeClr val="tx1"/>
                </a:solidFill>
              </a:rPr>
              <a:t>UW-Extension</a:t>
            </a:r>
          </a:p>
          <a:p>
            <a:pPr lvl="1"/>
            <a:r>
              <a:rPr lang="en-US" dirty="0">
                <a:solidFill>
                  <a:schemeClr val="tx1"/>
                </a:solidFill>
              </a:rPr>
              <a:t>Bill Klase, Ad-hoc Chairperson </a:t>
            </a:r>
          </a:p>
          <a:p>
            <a:pPr lvl="1"/>
            <a:r>
              <a:rPr lang="en-US" dirty="0">
                <a:solidFill>
                  <a:schemeClr val="tx1"/>
                </a:solidFill>
              </a:rPr>
              <a:t>Darrell Zastrow</a:t>
            </a:r>
          </a:p>
          <a:p>
            <a:r>
              <a:rPr lang="en-US" dirty="0">
                <a:solidFill>
                  <a:schemeClr val="tx1"/>
                </a:solidFill>
              </a:rPr>
              <a:t>Aldo Leopold Foundation</a:t>
            </a:r>
          </a:p>
          <a:p>
            <a:pPr lvl="1"/>
            <a:r>
              <a:rPr lang="en-US" dirty="0">
                <a:solidFill>
                  <a:schemeClr val="tx1"/>
                </a:solidFill>
              </a:rPr>
              <a:t>Buddy Huffaker</a:t>
            </a:r>
          </a:p>
          <a:p>
            <a:pPr lvl="1"/>
            <a:r>
              <a:rPr lang="en-US" dirty="0">
                <a:solidFill>
                  <a:schemeClr val="tx1"/>
                </a:solidFill>
              </a:rPr>
              <a:t>Jen Simoni</a:t>
            </a:r>
          </a:p>
          <a:p>
            <a:pPr lvl="1"/>
            <a:r>
              <a:rPr lang="en-US" dirty="0">
                <a:solidFill>
                  <a:schemeClr val="tx1"/>
                </a:solidFill>
              </a:rPr>
              <a:t>Steve Swenson</a:t>
            </a:r>
          </a:p>
          <a:p>
            <a:r>
              <a:rPr lang="en-US" dirty="0">
                <a:solidFill>
                  <a:schemeClr val="tx1"/>
                </a:solidFill>
              </a:rPr>
              <a:t>Ruffed Grouse Society</a:t>
            </a:r>
          </a:p>
          <a:p>
            <a:pPr lvl="1"/>
            <a:r>
              <a:rPr lang="en-US" dirty="0">
                <a:solidFill>
                  <a:schemeClr val="tx1"/>
                </a:solidFill>
              </a:rPr>
              <a:t>Scott Walter</a:t>
            </a:r>
          </a:p>
          <a:p>
            <a:r>
              <a:rPr lang="en-US" dirty="0">
                <a:solidFill>
                  <a:schemeClr val="tx1"/>
                </a:solidFill>
              </a:rPr>
              <a:t>The Nature Conservancy</a:t>
            </a:r>
          </a:p>
          <a:p>
            <a:pPr lvl="1"/>
            <a:r>
              <a:rPr lang="en-US" dirty="0">
                <a:solidFill>
                  <a:schemeClr val="tx1"/>
                </a:solidFill>
              </a:rPr>
              <a:t>Ann Calhoun</a:t>
            </a:r>
          </a:p>
          <a:p>
            <a:r>
              <a:rPr lang="en-US" dirty="0">
                <a:solidFill>
                  <a:schemeClr val="tx1"/>
                </a:solidFill>
              </a:rPr>
              <a:t>Wisconsin DNR</a:t>
            </a:r>
          </a:p>
          <a:p>
            <a:pPr lvl="1"/>
            <a:r>
              <a:rPr lang="en-US" dirty="0">
                <a:solidFill>
                  <a:schemeClr val="tx1"/>
                </a:solidFill>
              </a:rPr>
              <a:t>Ron Gropp</a:t>
            </a:r>
          </a:p>
          <a:p>
            <a:pPr lvl="1"/>
            <a:r>
              <a:rPr lang="en-US" dirty="0">
                <a:solidFill>
                  <a:schemeClr val="tx1"/>
                </a:solidFill>
              </a:rPr>
              <a:t>Kristin Lambert</a:t>
            </a:r>
          </a:p>
          <a:p>
            <a:r>
              <a:rPr lang="en-US" dirty="0">
                <a:solidFill>
                  <a:schemeClr val="tx1"/>
                </a:solidFill>
              </a:rPr>
              <a:t>Wisconsin Woodland Owners Association</a:t>
            </a:r>
          </a:p>
          <a:p>
            <a:pPr lvl="1"/>
            <a:r>
              <a:rPr lang="en-US" dirty="0">
                <a:solidFill>
                  <a:schemeClr val="tx1"/>
                </a:solidFill>
              </a:rPr>
              <a:t>Carol Nielsen </a:t>
            </a:r>
          </a:p>
          <a:p>
            <a:pPr marL="0" indent="0">
              <a:buNone/>
            </a:pPr>
            <a:endParaRPr lang="en-US" sz="2800" dirty="0">
              <a:solidFill>
                <a:schemeClr val="tx1"/>
              </a:solidFill>
            </a:endParaRPr>
          </a:p>
        </p:txBody>
      </p:sp>
    </p:spTree>
    <p:extLst>
      <p:ext uri="{BB962C8B-B14F-4D97-AF65-F5344CB8AC3E}">
        <p14:creationId xmlns:p14="http://schemas.microsoft.com/office/powerpoint/2010/main" val="2181135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l="27170" r="31908"/>
          <a:stretch>
            <a:fillRect/>
          </a:stretch>
        </p:blipFill>
        <p:spPr bwMode="auto">
          <a:xfrm>
            <a:off x="0" y="0"/>
            <a:ext cx="2105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2362200" y="-15766"/>
            <a:ext cx="6581775" cy="1066800"/>
          </a:xfrm>
        </p:spPr>
        <p:txBody>
          <a:bodyPr/>
          <a:lstStyle/>
          <a:p>
            <a:pPr algn="l"/>
            <a:r>
              <a:rPr lang="en-US" sz="3800" dirty="0"/>
              <a:t>The Next Million Acres</a:t>
            </a:r>
          </a:p>
        </p:txBody>
      </p:sp>
      <p:sp>
        <p:nvSpPr>
          <p:cNvPr id="6" name="Content Placeholder 5">
            <a:extLst>
              <a:ext uri="{FF2B5EF4-FFF2-40B4-BE49-F238E27FC236}">
                <a16:creationId xmlns:a16="http://schemas.microsoft.com/office/drawing/2014/main" id="{E27F6476-0E5A-4FF5-BECE-9493FB38E4D9}"/>
              </a:ext>
            </a:extLst>
          </p:cNvPr>
          <p:cNvSpPr>
            <a:spLocks noGrp="1"/>
          </p:cNvSpPr>
          <p:nvPr>
            <p:ph idx="1"/>
          </p:nvPr>
        </p:nvSpPr>
        <p:spPr>
          <a:xfrm>
            <a:off x="2362200" y="1219200"/>
            <a:ext cx="6324600" cy="4906963"/>
          </a:xfrm>
        </p:spPr>
        <p:txBody>
          <a:bodyPr/>
          <a:lstStyle/>
          <a:p>
            <a:pPr marL="0" indent="0" algn="ctr">
              <a:buNone/>
            </a:pPr>
            <a:r>
              <a:rPr lang="en-US" sz="2600" dirty="0">
                <a:solidFill>
                  <a:schemeClr val="tx1"/>
                </a:solidFill>
              </a:rPr>
              <a:t>Support the 5-year goal of connecting </a:t>
            </a:r>
            <a:r>
              <a:rPr lang="en-US" sz="2600" b="1" dirty="0">
                <a:solidFill>
                  <a:schemeClr val="tx1"/>
                </a:solidFill>
              </a:rPr>
              <a:t>20,000 new </a:t>
            </a:r>
            <a:r>
              <a:rPr lang="en-US" sz="2600" dirty="0">
                <a:solidFill>
                  <a:schemeClr val="tx1"/>
                </a:solidFill>
              </a:rPr>
              <a:t>non-industrial private forest (NIPF) </a:t>
            </a:r>
            <a:r>
              <a:rPr lang="en-US" sz="2600" b="1" dirty="0">
                <a:solidFill>
                  <a:schemeClr val="tx1"/>
                </a:solidFill>
              </a:rPr>
              <a:t>landowners</a:t>
            </a:r>
            <a:r>
              <a:rPr lang="en-US" sz="2600" dirty="0">
                <a:solidFill>
                  <a:schemeClr val="tx1"/>
                </a:solidFill>
              </a:rPr>
              <a:t> with a resource professional to move </a:t>
            </a:r>
            <a:r>
              <a:rPr lang="en-US" sz="2600" b="1" dirty="0">
                <a:solidFill>
                  <a:schemeClr val="tx1"/>
                </a:solidFill>
              </a:rPr>
              <a:t>1,000,000 acres </a:t>
            </a:r>
            <a:r>
              <a:rPr lang="en-US" sz="2600" dirty="0">
                <a:solidFill>
                  <a:schemeClr val="tx1"/>
                </a:solidFill>
              </a:rPr>
              <a:t>toward sustainable forestry in Wisconsin.</a:t>
            </a:r>
          </a:p>
          <a:p>
            <a:pPr marL="0" indent="0" algn="ctr">
              <a:buNone/>
            </a:pPr>
            <a:endParaRPr lang="en-US" dirty="0">
              <a:solidFill>
                <a:schemeClr val="tx1"/>
              </a:solidFill>
            </a:endParaRPr>
          </a:p>
        </p:txBody>
      </p:sp>
      <p:pic>
        <p:nvPicPr>
          <p:cNvPr id="5" name="Picture 4">
            <a:extLst>
              <a:ext uri="{FF2B5EF4-FFF2-40B4-BE49-F238E27FC236}">
                <a16:creationId xmlns:a16="http://schemas.microsoft.com/office/drawing/2014/main" id="{96DC78AA-E402-4DDB-A429-1AE0AD2C8E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5525" y="4051561"/>
            <a:ext cx="4076452" cy="2720588"/>
          </a:xfrm>
          <a:prstGeom prst="rect">
            <a:avLst/>
          </a:prstGeom>
          <a:ln>
            <a:noFill/>
          </a:ln>
          <a:effectLst>
            <a:softEdge rad="112500"/>
          </a:effectLst>
        </p:spPr>
      </p:pic>
      <p:pic>
        <p:nvPicPr>
          <p:cNvPr id="7" name="Picture 6">
            <a:extLst>
              <a:ext uri="{FF2B5EF4-FFF2-40B4-BE49-F238E27FC236}">
                <a16:creationId xmlns:a16="http://schemas.microsoft.com/office/drawing/2014/main" id="{D2A1268D-446B-433C-BB1F-C5754B583D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6400" y="3733800"/>
            <a:ext cx="3201889" cy="2136913"/>
          </a:xfrm>
          <a:prstGeom prst="rect">
            <a:avLst/>
          </a:prstGeom>
          <a:ln>
            <a:noFill/>
          </a:ln>
          <a:effectLst>
            <a:softEdge rad="112500"/>
          </a:effectLst>
        </p:spPr>
      </p:pic>
    </p:spTree>
    <p:extLst>
      <p:ext uri="{BB962C8B-B14F-4D97-AF65-F5344CB8AC3E}">
        <p14:creationId xmlns:p14="http://schemas.microsoft.com/office/powerpoint/2010/main" val="3026376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62200" y="-15766"/>
            <a:ext cx="6581775" cy="1066800"/>
          </a:xfrm>
        </p:spPr>
        <p:txBody>
          <a:bodyPr/>
          <a:lstStyle/>
          <a:p>
            <a:pPr algn="l"/>
            <a:r>
              <a:rPr lang="en-US" sz="3800" dirty="0"/>
              <a:t>The Next Million Acres</a:t>
            </a:r>
          </a:p>
        </p:txBody>
      </p:sp>
      <p:graphicFrame>
        <p:nvGraphicFramePr>
          <p:cNvPr id="3" name="Content Placeholder 2">
            <a:extLst>
              <a:ext uri="{FF2B5EF4-FFF2-40B4-BE49-F238E27FC236}">
                <a16:creationId xmlns:a16="http://schemas.microsoft.com/office/drawing/2014/main" id="{3D61F681-9808-4718-90DE-9762FE399B88}"/>
              </a:ext>
            </a:extLst>
          </p:cNvPr>
          <p:cNvGraphicFramePr>
            <a:graphicFrameLocks noGrp="1"/>
          </p:cNvGraphicFramePr>
          <p:nvPr>
            <p:ph idx="1"/>
            <p:extLst>
              <p:ext uri="{D42A27DB-BD31-4B8C-83A1-F6EECF244321}">
                <p14:modId xmlns:p14="http://schemas.microsoft.com/office/powerpoint/2010/main" val="2370468951"/>
              </p:ext>
            </p:extLst>
          </p:nvPr>
        </p:nvGraphicFramePr>
        <p:xfrm>
          <a:off x="304800" y="1676400"/>
          <a:ext cx="8534400" cy="3409027"/>
        </p:xfrm>
        <a:graphic>
          <a:graphicData uri="http://schemas.openxmlformats.org/drawingml/2006/table">
            <a:tbl>
              <a:tblPr firstRow="1" firstCol="1" bandRow="1">
                <a:tableStyleId>{69CF1AB2-1976-4502-BF36-3FF5EA218861}</a:tableStyleId>
              </a:tblPr>
              <a:tblGrid>
                <a:gridCol w="3581400">
                  <a:extLst>
                    <a:ext uri="{9D8B030D-6E8A-4147-A177-3AD203B41FA5}">
                      <a16:colId xmlns:a16="http://schemas.microsoft.com/office/drawing/2014/main" val="384867575"/>
                    </a:ext>
                  </a:extLst>
                </a:gridCol>
                <a:gridCol w="2667000">
                  <a:extLst>
                    <a:ext uri="{9D8B030D-6E8A-4147-A177-3AD203B41FA5}">
                      <a16:colId xmlns:a16="http://schemas.microsoft.com/office/drawing/2014/main" val="3139797376"/>
                    </a:ext>
                  </a:extLst>
                </a:gridCol>
                <a:gridCol w="2286000">
                  <a:extLst>
                    <a:ext uri="{9D8B030D-6E8A-4147-A177-3AD203B41FA5}">
                      <a16:colId xmlns:a16="http://schemas.microsoft.com/office/drawing/2014/main" val="2659382663"/>
                    </a:ext>
                  </a:extLst>
                </a:gridCol>
              </a:tblGrid>
              <a:tr h="371187">
                <a:tc>
                  <a:txBody>
                    <a:bodyPr/>
                    <a:lstStyle/>
                    <a:p>
                      <a:pPr marL="0" marR="0" algn="l">
                        <a:lnSpc>
                          <a:spcPct val="118000"/>
                        </a:lnSpc>
                        <a:spcBef>
                          <a:spcPts val="0"/>
                        </a:spcBef>
                        <a:spcAft>
                          <a:spcPts val="600"/>
                        </a:spcAft>
                      </a:pPr>
                      <a:r>
                        <a:rPr lang="en-US" sz="1600" kern="1400" dirty="0">
                          <a:effectLst/>
                          <a:latin typeface="+mj-lt"/>
                        </a:rPr>
                        <a:t>Who</a:t>
                      </a:r>
                      <a:endParaRPr lang="en-US" sz="1600" kern="1400" dirty="0">
                        <a:solidFill>
                          <a:srgbClr val="000000"/>
                        </a:solidFill>
                        <a:effectLst/>
                        <a:latin typeface="+mj-lt"/>
                        <a:ea typeface="Times New Roman" panose="02020603050405020304" pitchFamily="18" charset="0"/>
                        <a:cs typeface="Times New Roman" panose="02020603050405020304" pitchFamily="18" charset="0"/>
                      </a:endParaRPr>
                    </a:p>
                  </a:txBody>
                  <a:tcPr marL="36830" marR="36830" marT="36830" marB="36830" anchor="ctr"/>
                </a:tc>
                <a:tc>
                  <a:txBody>
                    <a:bodyPr/>
                    <a:lstStyle/>
                    <a:p>
                      <a:pPr marL="0" marR="0" algn="l">
                        <a:lnSpc>
                          <a:spcPct val="118000"/>
                        </a:lnSpc>
                        <a:spcBef>
                          <a:spcPts val="0"/>
                        </a:spcBef>
                        <a:spcAft>
                          <a:spcPts val="600"/>
                        </a:spcAft>
                      </a:pPr>
                      <a:r>
                        <a:rPr lang="en-US" sz="1600" kern="1400" dirty="0">
                          <a:effectLst/>
                          <a:latin typeface="+mj-lt"/>
                        </a:rPr>
                        <a:t>Annual Goal</a:t>
                      </a:r>
                      <a:endParaRPr lang="en-US" sz="1600" kern="1400" dirty="0">
                        <a:solidFill>
                          <a:srgbClr val="000000"/>
                        </a:solidFill>
                        <a:effectLst/>
                        <a:latin typeface="+mj-lt"/>
                        <a:ea typeface="Times New Roman" panose="02020603050405020304" pitchFamily="18" charset="0"/>
                        <a:cs typeface="Times New Roman" panose="02020603050405020304" pitchFamily="18" charset="0"/>
                      </a:endParaRPr>
                    </a:p>
                  </a:txBody>
                  <a:tcPr marL="36830" marR="36830" marT="36830" marB="36830" anchor="ctr"/>
                </a:tc>
                <a:tc>
                  <a:txBody>
                    <a:bodyPr/>
                    <a:lstStyle/>
                    <a:p>
                      <a:pPr marL="0" marR="0" algn="l">
                        <a:lnSpc>
                          <a:spcPct val="118000"/>
                        </a:lnSpc>
                        <a:spcBef>
                          <a:spcPts val="0"/>
                        </a:spcBef>
                        <a:spcAft>
                          <a:spcPts val="600"/>
                        </a:spcAft>
                      </a:pPr>
                      <a:r>
                        <a:rPr lang="en-US" sz="1600" kern="1400" dirty="0">
                          <a:effectLst/>
                          <a:latin typeface="+mj-lt"/>
                        </a:rPr>
                        <a:t>5-year Goal</a:t>
                      </a:r>
                      <a:endParaRPr lang="en-US" sz="1600" kern="1400" dirty="0">
                        <a:solidFill>
                          <a:srgbClr val="000000"/>
                        </a:solidFill>
                        <a:effectLst/>
                        <a:latin typeface="+mj-lt"/>
                        <a:ea typeface="Times New Roman" panose="02020603050405020304" pitchFamily="18" charset="0"/>
                        <a:cs typeface="Times New Roman" panose="02020603050405020304" pitchFamily="18" charset="0"/>
                      </a:endParaRPr>
                    </a:p>
                  </a:txBody>
                  <a:tcPr marL="36830" marR="36830" marT="36830" marB="36830" anchor="ctr"/>
                </a:tc>
                <a:extLst>
                  <a:ext uri="{0D108BD9-81ED-4DB2-BD59-A6C34878D82A}">
                    <a16:rowId xmlns:a16="http://schemas.microsoft.com/office/drawing/2014/main" val="1462517059"/>
                  </a:ext>
                </a:extLst>
              </a:tr>
              <a:tr h="902872">
                <a:tc>
                  <a:txBody>
                    <a:bodyPr/>
                    <a:lstStyle/>
                    <a:p>
                      <a:pPr marL="0" marR="0" algn="l">
                        <a:lnSpc>
                          <a:spcPct val="125000"/>
                        </a:lnSpc>
                        <a:spcBef>
                          <a:spcPts val="0"/>
                        </a:spcBef>
                        <a:spcAft>
                          <a:spcPts val="100"/>
                        </a:spcAft>
                      </a:pPr>
                      <a:r>
                        <a:rPr lang="en-US" sz="1600" kern="1400" dirty="0">
                          <a:effectLst/>
                          <a:latin typeface="+mj-lt"/>
                        </a:rPr>
                        <a:t>DNR Foresters</a:t>
                      </a:r>
                      <a:endParaRPr lang="en-US" sz="1600" kern="1400" dirty="0">
                        <a:solidFill>
                          <a:srgbClr val="000000"/>
                        </a:solidFill>
                        <a:effectLst/>
                        <a:latin typeface="+mj-lt"/>
                        <a:ea typeface="Times New Roman" panose="02020603050405020304" pitchFamily="18" charset="0"/>
                        <a:cs typeface="Times New Roman" panose="02020603050405020304" pitchFamily="18" charset="0"/>
                      </a:endParaRPr>
                    </a:p>
                  </a:txBody>
                  <a:tcPr marL="36830" marR="36830" marT="36830" marB="36830" anchor="ctr"/>
                </a:tc>
                <a:tc>
                  <a:txBody>
                    <a:bodyPr/>
                    <a:lstStyle/>
                    <a:p>
                      <a:pPr marL="0" marR="0" algn="l">
                        <a:lnSpc>
                          <a:spcPct val="115000"/>
                        </a:lnSpc>
                        <a:spcBef>
                          <a:spcPts val="0"/>
                        </a:spcBef>
                        <a:spcAft>
                          <a:spcPts val="100"/>
                        </a:spcAft>
                      </a:pPr>
                      <a:r>
                        <a:rPr lang="en-US" sz="1600" kern="1400" dirty="0">
                          <a:effectLst/>
                          <a:latin typeface="+mj-lt"/>
                        </a:rPr>
                        <a:t>3,000 new NIPF Landowner visits w/50 acres avg. = 150,000 acres</a:t>
                      </a:r>
                      <a:endParaRPr lang="en-US" sz="1600" kern="1400" dirty="0">
                        <a:solidFill>
                          <a:srgbClr val="000000"/>
                        </a:solidFill>
                        <a:effectLst/>
                        <a:latin typeface="+mj-lt"/>
                        <a:ea typeface="Times New Roman" panose="02020603050405020304" pitchFamily="18" charset="0"/>
                        <a:cs typeface="Times New Roman" panose="02020603050405020304" pitchFamily="18" charset="0"/>
                      </a:endParaRPr>
                    </a:p>
                  </a:txBody>
                  <a:tcPr marL="36830" marR="36830" marT="36830" marB="36830" anchor="ctr"/>
                </a:tc>
                <a:tc>
                  <a:txBody>
                    <a:bodyPr/>
                    <a:lstStyle/>
                    <a:p>
                      <a:pPr marL="0" marR="0" algn="l">
                        <a:lnSpc>
                          <a:spcPct val="115000"/>
                        </a:lnSpc>
                        <a:spcBef>
                          <a:spcPts val="0"/>
                        </a:spcBef>
                        <a:spcAft>
                          <a:spcPts val="100"/>
                        </a:spcAft>
                      </a:pPr>
                      <a:r>
                        <a:rPr lang="en-US" sz="1600" kern="1400" dirty="0">
                          <a:effectLst/>
                          <a:latin typeface="+mj-lt"/>
                        </a:rPr>
                        <a:t>15,000 Landowner visits =</a:t>
                      </a:r>
                    </a:p>
                    <a:p>
                      <a:pPr marL="0" marR="0" algn="l">
                        <a:lnSpc>
                          <a:spcPct val="115000"/>
                        </a:lnSpc>
                        <a:spcBef>
                          <a:spcPts val="0"/>
                        </a:spcBef>
                        <a:spcAft>
                          <a:spcPts val="100"/>
                        </a:spcAft>
                      </a:pPr>
                      <a:r>
                        <a:rPr lang="en-US" sz="1600" kern="1400" dirty="0">
                          <a:effectLst/>
                          <a:latin typeface="+mj-lt"/>
                        </a:rPr>
                        <a:t>750,000 acres</a:t>
                      </a:r>
                      <a:endParaRPr lang="en-US" sz="1600" kern="1400" dirty="0">
                        <a:solidFill>
                          <a:srgbClr val="000000"/>
                        </a:solidFill>
                        <a:effectLst/>
                        <a:latin typeface="+mj-lt"/>
                        <a:ea typeface="Times New Roman" panose="02020603050405020304" pitchFamily="18" charset="0"/>
                        <a:cs typeface="Times New Roman" panose="02020603050405020304" pitchFamily="18" charset="0"/>
                      </a:endParaRPr>
                    </a:p>
                  </a:txBody>
                  <a:tcPr marL="36830" marR="36830" marT="36830" marB="36830" anchor="ctr"/>
                </a:tc>
                <a:extLst>
                  <a:ext uri="{0D108BD9-81ED-4DB2-BD59-A6C34878D82A}">
                    <a16:rowId xmlns:a16="http://schemas.microsoft.com/office/drawing/2014/main" val="1440025659"/>
                  </a:ext>
                </a:extLst>
              </a:tr>
              <a:tr h="675257">
                <a:tc>
                  <a:txBody>
                    <a:bodyPr/>
                    <a:lstStyle/>
                    <a:p>
                      <a:pPr marL="0" marR="0" algn="l">
                        <a:lnSpc>
                          <a:spcPct val="125000"/>
                        </a:lnSpc>
                        <a:spcBef>
                          <a:spcPts val="0"/>
                        </a:spcBef>
                        <a:spcAft>
                          <a:spcPts val="100"/>
                        </a:spcAft>
                      </a:pPr>
                      <a:r>
                        <a:rPr lang="en-US" sz="1600" kern="1400" dirty="0">
                          <a:effectLst/>
                          <a:latin typeface="+mj-lt"/>
                        </a:rPr>
                        <a:t>Partners, consulting foresters, </a:t>
                      </a:r>
                      <a:br>
                        <a:rPr lang="en-US" sz="1600" kern="1400" dirty="0">
                          <a:effectLst/>
                          <a:latin typeface="+mj-lt"/>
                        </a:rPr>
                      </a:br>
                      <a:r>
                        <a:rPr lang="en-US" sz="1600" kern="1400" dirty="0">
                          <a:effectLst/>
                          <a:latin typeface="+mj-lt"/>
                        </a:rPr>
                        <a:t>community engagement activities</a:t>
                      </a:r>
                      <a:endParaRPr lang="en-US" sz="1600" kern="1400" dirty="0">
                        <a:solidFill>
                          <a:srgbClr val="000000"/>
                        </a:solidFill>
                        <a:effectLst/>
                        <a:latin typeface="+mj-lt"/>
                        <a:ea typeface="Times New Roman" panose="02020603050405020304" pitchFamily="18" charset="0"/>
                        <a:cs typeface="Times New Roman" panose="02020603050405020304" pitchFamily="18" charset="0"/>
                      </a:endParaRPr>
                    </a:p>
                  </a:txBody>
                  <a:tcPr marL="36830" marR="36830" marT="36830" marB="36830" anchor="ctr"/>
                </a:tc>
                <a:tc>
                  <a:txBody>
                    <a:bodyPr/>
                    <a:lstStyle/>
                    <a:p>
                      <a:pPr marL="0" marR="0" algn="l">
                        <a:lnSpc>
                          <a:spcPct val="115000"/>
                        </a:lnSpc>
                        <a:spcBef>
                          <a:spcPts val="0"/>
                        </a:spcBef>
                        <a:spcAft>
                          <a:spcPts val="100"/>
                        </a:spcAft>
                      </a:pPr>
                      <a:r>
                        <a:rPr lang="en-US" sz="1600" kern="1400" dirty="0">
                          <a:effectLst/>
                          <a:latin typeface="+mj-lt"/>
                        </a:rPr>
                        <a:t>1,000 new NIPF Landowners w/50 acres avg = 50,000 acres</a:t>
                      </a:r>
                      <a:endParaRPr lang="en-US" sz="1600" kern="1400" dirty="0">
                        <a:solidFill>
                          <a:srgbClr val="000000"/>
                        </a:solidFill>
                        <a:effectLst/>
                        <a:latin typeface="+mj-lt"/>
                        <a:ea typeface="Times New Roman" panose="02020603050405020304" pitchFamily="18" charset="0"/>
                        <a:cs typeface="Times New Roman" panose="02020603050405020304" pitchFamily="18" charset="0"/>
                      </a:endParaRPr>
                    </a:p>
                  </a:txBody>
                  <a:tcPr marL="36830" marR="36830" marT="36830" marB="36830" anchor="ctr"/>
                </a:tc>
                <a:tc>
                  <a:txBody>
                    <a:bodyPr/>
                    <a:lstStyle/>
                    <a:p>
                      <a:pPr marL="0" marR="0" algn="l">
                        <a:lnSpc>
                          <a:spcPct val="115000"/>
                        </a:lnSpc>
                        <a:spcBef>
                          <a:spcPts val="0"/>
                        </a:spcBef>
                        <a:spcAft>
                          <a:spcPts val="100"/>
                        </a:spcAft>
                      </a:pPr>
                      <a:r>
                        <a:rPr lang="en-US" sz="1600" kern="1400" dirty="0">
                          <a:effectLst/>
                          <a:latin typeface="+mj-lt"/>
                        </a:rPr>
                        <a:t>5,000 Landowner visits = 250,000 acres</a:t>
                      </a:r>
                      <a:endParaRPr lang="en-US" sz="1600" kern="1400" dirty="0">
                        <a:solidFill>
                          <a:srgbClr val="000000"/>
                        </a:solidFill>
                        <a:effectLst/>
                        <a:latin typeface="+mj-lt"/>
                        <a:ea typeface="Times New Roman" panose="02020603050405020304" pitchFamily="18" charset="0"/>
                        <a:cs typeface="Times New Roman" panose="02020603050405020304" pitchFamily="18" charset="0"/>
                      </a:endParaRPr>
                    </a:p>
                  </a:txBody>
                  <a:tcPr marL="36830" marR="36830" marT="36830" marB="36830" anchor="ctr"/>
                </a:tc>
                <a:extLst>
                  <a:ext uri="{0D108BD9-81ED-4DB2-BD59-A6C34878D82A}">
                    <a16:rowId xmlns:a16="http://schemas.microsoft.com/office/drawing/2014/main" val="1090174199"/>
                  </a:ext>
                </a:extLst>
              </a:tr>
              <a:tr h="634403">
                <a:tc>
                  <a:txBody>
                    <a:bodyPr/>
                    <a:lstStyle/>
                    <a:p>
                      <a:pPr marL="0" marR="0" algn="l">
                        <a:lnSpc>
                          <a:spcPct val="125000"/>
                        </a:lnSpc>
                        <a:spcBef>
                          <a:spcPts val="0"/>
                        </a:spcBef>
                        <a:spcAft>
                          <a:spcPts val="100"/>
                        </a:spcAft>
                      </a:pPr>
                      <a:r>
                        <a:rPr lang="en-US" sz="1600" kern="1400" dirty="0">
                          <a:effectLst/>
                          <a:latin typeface="+mj-lt"/>
                        </a:rPr>
                        <a:t>TOTAL</a:t>
                      </a:r>
                      <a:endParaRPr lang="en-US" sz="1600" kern="1400" dirty="0">
                        <a:solidFill>
                          <a:srgbClr val="000000"/>
                        </a:solidFill>
                        <a:effectLst/>
                        <a:latin typeface="+mj-lt"/>
                        <a:ea typeface="Times New Roman" panose="02020603050405020304" pitchFamily="18" charset="0"/>
                        <a:cs typeface="Times New Roman" panose="02020603050405020304" pitchFamily="18" charset="0"/>
                      </a:endParaRPr>
                    </a:p>
                  </a:txBody>
                  <a:tcPr marL="36830" marR="36830" marT="36830" marB="36830" anchor="ctr"/>
                </a:tc>
                <a:tc>
                  <a:txBody>
                    <a:bodyPr/>
                    <a:lstStyle/>
                    <a:p>
                      <a:pPr marL="0" marR="0" lvl="0" indent="0" algn="l" defTabSz="914400" rtl="0" eaLnBrk="1" fontAlgn="auto" latinLnBrk="0" hangingPunct="1">
                        <a:lnSpc>
                          <a:spcPct val="115000"/>
                        </a:lnSpc>
                        <a:spcBef>
                          <a:spcPts val="0"/>
                        </a:spcBef>
                        <a:spcAft>
                          <a:spcPts val="100"/>
                        </a:spcAft>
                        <a:buClrTx/>
                        <a:buSzTx/>
                        <a:buFontTx/>
                        <a:buNone/>
                        <a:tabLst/>
                        <a:defRPr/>
                      </a:pPr>
                      <a:r>
                        <a:rPr kumimoji="0" lang="en-US" sz="1600" b="0" i="0" u="none" strike="noStrike" kern="1400" cap="none" spc="0" normalizeH="0" baseline="0" noProof="0" dirty="0">
                          <a:ln>
                            <a:noFill/>
                          </a:ln>
                          <a:solidFill>
                            <a:prstClr val="black"/>
                          </a:solidFill>
                          <a:effectLst/>
                          <a:uLnTx/>
                          <a:uFillTx/>
                          <a:latin typeface="Century Gothic"/>
                          <a:ea typeface="+mn-ea"/>
                          <a:cs typeface="+mn-cs"/>
                        </a:rPr>
                        <a:t>4,000 new NIPF landowners = </a:t>
                      </a:r>
                    </a:p>
                    <a:p>
                      <a:pPr marL="0" marR="0" lvl="0" indent="0" algn="l" defTabSz="914400" rtl="0" eaLnBrk="1" fontAlgn="auto" latinLnBrk="0" hangingPunct="1">
                        <a:lnSpc>
                          <a:spcPct val="115000"/>
                        </a:lnSpc>
                        <a:spcBef>
                          <a:spcPts val="0"/>
                        </a:spcBef>
                        <a:spcAft>
                          <a:spcPts val="100"/>
                        </a:spcAft>
                        <a:buClrTx/>
                        <a:buSzTx/>
                        <a:buFontTx/>
                        <a:buNone/>
                        <a:tabLst/>
                        <a:defRPr/>
                      </a:pPr>
                      <a:r>
                        <a:rPr kumimoji="0" lang="en-US" sz="1600" b="0" i="0" u="none" strike="noStrike" kern="1400" cap="none" spc="0" normalizeH="0" baseline="0" noProof="0" dirty="0">
                          <a:ln>
                            <a:noFill/>
                          </a:ln>
                          <a:solidFill>
                            <a:prstClr val="black"/>
                          </a:solidFill>
                          <a:effectLst/>
                          <a:uLnTx/>
                          <a:uFillTx/>
                          <a:latin typeface="Century Gothic"/>
                          <a:ea typeface="+mn-ea"/>
                          <a:cs typeface="+mn-cs"/>
                        </a:rPr>
                        <a:t>200,000 acres</a:t>
                      </a:r>
                      <a:r>
                        <a:rPr lang="en-US" sz="1600" kern="1400" dirty="0">
                          <a:effectLst/>
                          <a:latin typeface="+mj-lt"/>
                        </a:rPr>
                        <a:t> </a:t>
                      </a:r>
                      <a:endParaRPr lang="en-US" sz="1600" kern="1400" dirty="0">
                        <a:solidFill>
                          <a:srgbClr val="000000"/>
                        </a:solidFill>
                        <a:effectLst/>
                        <a:latin typeface="+mj-lt"/>
                        <a:ea typeface="Times New Roman" panose="02020603050405020304" pitchFamily="18" charset="0"/>
                        <a:cs typeface="Times New Roman" panose="02020603050405020304" pitchFamily="18" charset="0"/>
                      </a:endParaRPr>
                    </a:p>
                  </a:txBody>
                  <a:tcPr marL="36830" marR="36830" marT="36830" marB="36830" anchor="ctr"/>
                </a:tc>
                <a:tc>
                  <a:txBody>
                    <a:bodyPr/>
                    <a:lstStyle/>
                    <a:p>
                      <a:pPr marL="0" marR="0" algn="l">
                        <a:lnSpc>
                          <a:spcPct val="115000"/>
                        </a:lnSpc>
                        <a:spcBef>
                          <a:spcPts val="0"/>
                        </a:spcBef>
                        <a:spcAft>
                          <a:spcPts val="100"/>
                        </a:spcAft>
                      </a:pPr>
                      <a:r>
                        <a:rPr lang="en-US" sz="1600" kern="1400" dirty="0">
                          <a:effectLst/>
                          <a:latin typeface="+mj-lt"/>
                        </a:rPr>
                        <a:t>20,000 new NIPF landowners = 1,000,000 acres</a:t>
                      </a:r>
                      <a:endParaRPr lang="en-US" sz="1600" kern="1400" dirty="0">
                        <a:solidFill>
                          <a:srgbClr val="000000"/>
                        </a:solidFill>
                        <a:effectLst/>
                        <a:latin typeface="+mj-lt"/>
                        <a:ea typeface="Times New Roman" panose="02020603050405020304" pitchFamily="18" charset="0"/>
                        <a:cs typeface="Times New Roman" panose="02020603050405020304" pitchFamily="18" charset="0"/>
                      </a:endParaRPr>
                    </a:p>
                  </a:txBody>
                  <a:tcPr marL="36830" marR="36830" marT="36830" marB="36830" anchor="ctr"/>
                </a:tc>
                <a:extLst>
                  <a:ext uri="{0D108BD9-81ED-4DB2-BD59-A6C34878D82A}">
                    <a16:rowId xmlns:a16="http://schemas.microsoft.com/office/drawing/2014/main" val="587294118"/>
                  </a:ext>
                </a:extLst>
              </a:tr>
            </a:tbl>
          </a:graphicData>
        </a:graphic>
      </p:graphicFrame>
    </p:spTree>
    <p:extLst>
      <p:ext uri="{BB962C8B-B14F-4D97-AF65-F5344CB8AC3E}">
        <p14:creationId xmlns:p14="http://schemas.microsoft.com/office/powerpoint/2010/main" val="18444743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F96EABD88EDB4C95903504CA2C96D1" ma:contentTypeVersion="4" ma:contentTypeDescription="Create a new document." ma:contentTypeScope="" ma:versionID="a12ee1cf96e7c48be7d292d300c53f0a">
  <xsd:schema xmlns:xsd="http://www.w3.org/2001/XMLSchema" xmlns:xs="http://www.w3.org/2001/XMLSchema" xmlns:p="http://schemas.microsoft.com/office/2006/metadata/properties" xmlns:ns2="bb65cc95-6d4e-4879-a879-9838761499af" xmlns:ns3="690153cb-38ce-4456-bce4-afcc1032fe7e" xmlns:ns4="9e30f06f-ad7a-453a-8e08-8a8878e30bd1" targetNamespace="http://schemas.microsoft.com/office/2006/metadata/properties" ma:root="true" ma:fieldsID="912efe6e281a0f1af1fe400a3670892d" ns2:_="" ns3:_="" ns4:_="">
    <xsd:import namespace="bb65cc95-6d4e-4879-a879-9838761499af"/>
    <xsd:import namespace="690153cb-38ce-4456-bce4-afcc1032fe7e"/>
    <xsd:import namespace="9e30f06f-ad7a-453a-8e08-8a8878e30bd1"/>
    <xsd:element name="properties">
      <xsd:complexType>
        <xsd:sequence>
          <xsd:element name="documentManagement">
            <xsd:complexType>
              <xsd:all>
                <xsd:element ref="ns2:_dlc_DocId" minOccurs="0"/>
                <xsd:element ref="ns2:_dlc_DocIdUrl" minOccurs="0"/>
                <xsd:element ref="ns2:_dlc_DocIdPersistId" minOccurs="0"/>
                <xsd:element ref="ns3:Year"/>
                <xsd:element ref="ns3:Date"/>
                <xsd:element ref="ns3:Document_x0020_Type"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65cc95-6d4e-4879-a879-9838761499a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90153cb-38ce-4456-bce4-afcc1032fe7e" elementFormDefault="qualified">
    <xsd:import namespace="http://schemas.microsoft.com/office/2006/documentManagement/types"/>
    <xsd:import namespace="http://schemas.microsoft.com/office/infopath/2007/PartnerControls"/>
    <xsd:element name="Year" ma:index="11" ma:displayName="Year" ma:default="Undefined" ma:description="Year the meeting took place." ma:format="Dropdown" ma:internalName="Year">
      <xsd:simpleType>
        <xsd:restriction base="dms:Choice">
          <xsd:enumeration value="Undefined"/>
          <xsd:enumeration value="2024"/>
          <xsd:enumeration value="2023"/>
          <xsd:enumeration value="2022"/>
          <xsd:enumeration value="2021"/>
          <xsd:enumeration value="2020"/>
          <xsd:enumeration value="2019"/>
          <xsd:enumeration value="2018"/>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restriction>
      </xsd:simpleType>
    </xsd:element>
    <xsd:element name="Date" ma:index="12" ma:displayName="Meeting Date" ma:description="Date the meeting took place." ma:format="DateOnly" ma:internalName="Date">
      <xsd:simpleType>
        <xsd:restriction base="dms:DateTime"/>
      </xsd:simpleType>
    </xsd:element>
    <xsd:element name="Document_x0020_Type" ma:index="13" nillable="true" ma:displayName="Document Type" ma:default="Uncategorized" ma:format="RadioButtons" ma:internalName="Document_x0020_Type">
      <xsd:simpleType>
        <xsd:restriction base="dms:Choice">
          <xsd:enumeration value="Uncategorized"/>
          <xsd:enumeration value="Agenda"/>
          <xsd:enumeration value="Meeting Minutes"/>
          <xsd:enumeration value="Supporting Document"/>
        </xsd:restriction>
      </xsd:simpleType>
    </xsd:element>
  </xsd:schema>
  <xsd:schema xmlns:xsd="http://www.w3.org/2001/XMLSchema" xmlns:xs="http://www.w3.org/2001/XMLSchema" xmlns:dms="http://schemas.microsoft.com/office/2006/documentManagement/types" xmlns:pc="http://schemas.microsoft.com/office/infopath/2007/PartnerControls" targetNamespace="9e30f06f-ad7a-453a-8e08-8a8878e30bd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Date xmlns="690153cb-38ce-4456-bce4-afcc1032fe7e">2018-03-28T05:00:00+00:00</Date>
    <Year xmlns="690153cb-38ce-4456-bce4-afcc1032fe7e">2018</Year>
    <Document_x0020_Type xmlns="690153cb-38ce-4456-bce4-afcc1032fe7e">Supporting Document</Document_x0020_Type>
    <_dlc_DocId xmlns="bb65cc95-6d4e-4879-a879-9838761499af">33E6D4FPPFNA-388793171-361</_dlc_DocId>
    <_dlc_DocIdUrl xmlns="bb65cc95-6d4e-4879-a879-9838761499af">
      <Url>https://councilonforestry.wi.gov/_layouts/15/DocIdRedir.aspx?ID=33E6D4FPPFNA-388793171-361</Url>
      <Description>33E6D4FPPFNA-388793171-361</Description>
    </_dlc_DocIdUrl>
  </documentManagement>
</p:properties>
</file>

<file path=customXml/itemProps1.xml><?xml version="1.0" encoding="utf-8"?>
<ds:datastoreItem xmlns:ds="http://schemas.openxmlformats.org/officeDocument/2006/customXml" ds:itemID="{107B8BFE-90D2-4737-B479-30FF2B17B28C}"/>
</file>

<file path=customXml/itemProps2.xml><?xml version="1.0" encoding="utf-8"?>
<ds:datastoreItem xmlns:ds="http://schemas.openxmlformats.org/officeDocument/2006/customXml" ds:itemID="{B7187D99-7AD4-4F08-ACCC-8B3710899384}"/>
</file>

<file path=customXml/itemProps3.xml><?xml version="1.0" encoding="utf-8"?>
<ds:datastoreItem xmlns:ds="http://schemas.openxmlformats.org/officeDocument/2006/customXml" ds:itemID="{706ECE84-BB68-4F79-A0A1-C7822776ED05}"/>
</file>

<file path=customXml/itemProps4.xml><?xml version="1.0" encoding="utf-8"?>
<ds:datastoreItem xmlns:ds="http://schemas.openxmlformats.org/officeDocument/2006/customXml" ds:itemID="{94D7C155-5086-4C2F-9E0E-E706215EC5BA}"/>
</file>

<file path=docProps/app.xml><?xml version="1.0" encoding="utf-8"?>
<Properties xmlns="http://schemas.openxmlformats.org/officeDocument/2006/extended-properties" xmlns:vt="http://schemas.openxmlformats.org/officeDocument/2006/docPropsVTypes">
  <TotalTime>5846</TotalTime>
  <Words>988</Words>
  <Application>Microsoft Office PowerPoint</Application>
  <PresentationFormat>On-screen Show (4:3)</PresentationFormat>
  <Paragraphs>169</Paragraphs>
  <Slides>20</Slides>
  <Notes>20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29" baseType="lpstr">
      <vt:lpstr>Arial</vt:lpstr>
      <vt:lpstr>Calibri</vt:lpstr>
      <vt:lpstr>Century Gothic</vt:lpstr>
      <vt:lpstr>Courier New</vt:lpstr>
      <vt:lpstr>Palatino Linotype</vt:lpstr>
      <vt:lpstr>Times New Roman</vt:lpstr>
      <vt:lpstr>Executive</vt:lpstr>
      <vt:lpstr>1_Executive</vt:lpstr>
      <vt:lpstr>Document</vt:lpstr>
      <vt:lpstr>Wisconsin Private Forestry Advisory Committee  Recommendations for NIPF Landowner Engagement</vt:lpstr>
      <vt:lpstr>Opportunity</vt:lpstr>
      <vt:lpstr>Importance</vt:lpstr>
      <vt:lpstr>Wisconsin Private Forestry Advisory Committee (WFPAC)</vt:lpstr>
      <vt:lpstr>WPFAC Membership</vt:lpstr>
      <vt:lpstr>WPFAC Membership</vt:lpstr>
      <vt:lpstr>WPFAC Adhoc Team</vt:lpstr>
      <vt:lpstr>The Next Million Acres</vt:lpstr>
      <vt:lpstr>The Next Million Acres</vt:lpstr>
      <vt:lpstr>Public Agency Collaboration</vt:lpstr>
      <vt:lpstr>Forestry Community Contribution</vt:lpstr>
      <vt:lpstr>PowerPoint Presentation</vt:lpstr>
      <vt:lpstr>PowerPoint Presentation</vt:lpstr>
      <vt:lpstr>PowerPoint Presentation</vt:lpstr>
      <vt:lpstr>PowerPoint Presentation</vt:lpstr>
      <vt:lpstr>DNR’s NIPF Landowner Education &amp; Outreach Strategy</vt:lpstr>
      <vt:lpstr>DNR’s NIPF Landowner Education &amp; Outreach Strategy</vt:lpstr>
      <vt:lpstr>Growing Wisconsin’s ForesTREE Together</vt:lpstr>
      <vt:lpstr>New Outreach</vt:lpstr>
      <vt:lpstr>PowerPoint Presentation</vt:lpstr>
    </vt:vector>
  </TitlesOfParts>
  <Company>Wisconsin DNR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 Private Forestry Advisory Committee Updates</dc:title>
  <dc:creator>Kristin E Lambert</dc:creator>
  <cp:lastModifiedBy>Lambert, Kristin E - DNR</cp:lastModifiedBy>
  <cp:revision>203</cp:revision>
  <cp:lastPrinted>2018-03-27T21:17:21Z</cp:lastPrinted>
  <dcterms:created xsi:type="dcterms:W3CDTF">2016-01-14T19:49:16Z</dcterms:created>
  <dcterms:modified xsi:type="dcterms:W3CDTF">2018-03-27T21:19:00Z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0x010100DDF96EABD88EDB4C95903504CA2C96D1</vt:lpwstr>
  </property>
  <property fmtid="{D5CDD505-2E9C-101B-9397-08002B2CF9AE}" pid="3" name="_dlc_DocIdItemGuid">
    <vt:lpwstr>574b0c96-605c-411e-b4ed-c9fa20177017</vt:lpwstr>
  </property>
</Properties>
</file>